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400" r:id="rId4"/>
    <p:sldId id="402" r:id="rId5"/>
    <p:sldId id="404" r:id="rId6"/>
    <p:sldId id="403" r:id="rId7"/>
    <p:sldId id="420" r:id="rId8"/>
    <p:sldId id="421" r:id="rId9"/>
    <p:sldId id="422" r:id="rId10"/>
    <p:sldId id="423" r:id="rId11"/>
    <p:sldId id="426" r:id="rId12"/>
    <p:sldId id="425" r:id="rId13"/>
    <p:sldId id="428" r:id="rId14"/>
    <p:sldId id="429" r:id="rId15"/>
    <p:sldId id="438" r:id="rId16"/>
    <p:sldId id="451" r:id="rId17"/>
    <p:sldId id="452" r:id="rId18"/>
    <p:sldId id="439" r:id="rId19"/>
    <p:sldId id="440" r:id="rId20"/>
    <p:sldId id="453" r:id="rId21"/>
    <p:sldId id="442" r:id="rId22"/>
    <p:sldId id="443" r:id="rId23"/>
    <p:sldId id="430" r:id="rId24"/>
    <p:sldId id="454" r:id="rId25"/>
    <p:sldId id="431" r:id="rId26"/>
    <p:sldId id="432" r:id="rId27"/>
    <p:sldId id="433" r:id="rId28"/>
    <p:sldId id="436" r:id="rId29"/>
    <p:sldId id="455" r:id="rId30"/>
    <p:sldId id="434" r:id="rId31"/>
    <p:sldId id="456" r:id="rId32"/>
    <p:sldId id="401" r:id="rId33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3156"/>
    <a:srgbClr val="738BA0"/>
    <a:srgbClr val="355876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7" Type="http://schemas.openxmlformats.org/officeDocument/2006/relationships/tags" Target="tags/tag88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CFD0-FE5D-4A0E-8B70-D8C7553DC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59EB-98F4-4BA5-927A-D12F6EAD2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CFD0-FE5D-4A0E-8B70-D8C7553DC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59EB-98F4-4BA5-927A-D12F6EAD2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CFD0-FE5D-4A0E-8B70-D8C7553DC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59EB-98F4-4BA5-927A-D12F6EAD2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CFD0-FE5D-4A0E-8B70-D8C7553DC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59EB-98F4-4BA5-927A-D12F6EAD2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CFD0-FE5D-4A0E-8B70-D8C7553DC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59EB-98F4-4BA5-927A-D12F6EAD2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CFD0-FE5D-4A0E-8B70-D8C7553DC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59EB-98F4-4BA5-927A-D12F6EAD2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CFD0-FE5D-4A0E-8B70-D8C7553DC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59EB-98F4-4BA5-927A-D12F6EAD2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CFD0-FE5D-4A0E-8B70-D8C7553DC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59EB-98F4-4BA5-927A-D12F6EAD2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CFD0-FE5D-4A0E-8B70-D8C7553DC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59EB-98F4-4BA5-927A-D12F6EAD2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CFD0-FE5D-4A0E-8B70-D8C7553DC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59EB-98F4-4BA5-927A-D12F6EAD2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CFD0-FE5D-4A0E-8B70-D8C7553DC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59EB-98F4-4BA5-927A-D12F6EAD2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CFD0-FE5D-4A0E-8B70-D8C7553DC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59EB-98F4-4BA5-927A-D12F6EAD2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CFD0-FE5D-4A0E-8B70-D8C7553DC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59EB-98F4-4BA5-927A-D12F6EAD2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CFD0-FE5D-4A0E-8B70-D8C7553DC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59EB-98F4-4BA5-927A-D12F6EAD2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CFD0-FE5D-4A0E-8B70-D8C7553DC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59EB-98F4-4BA5-927A-D12F6EAD2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CFD0-FE5D-4A0E-8B70-D8C7553DC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59EB-98F4-4BA5-927A-D12F6EAD2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CFD0-FE5D-4A0E-8B70-D8C7553DC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59EB-98F4-4BA5-927A-D12F6EAD2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CFD0-FE5D-4A0E-8B70-D8C7553DC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59EB-98F4-4BA5-927A-D12F6EAD2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CFD0-FE5D-4A0E-8B70-D8C7553DC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59EB-98F4-4BA5-927A-D12F6EAD2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CFD0-FE5D-4A0E-8B70-D8C7553DC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59EB-98F4-4BA5-927A-D12F6EAD2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CFD0-FE5D-4A0E-8B70-D8C7553DC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59EB-98F4-4BA5-927A-D12F6EAD2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7CFD0-FE5D-4A0E-8B70-D8C7553DC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159EB-98F4-4BA5-927A-D12F6EAD2F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7CFD0-FE5D-4A0E-8B70-D8C7553DC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159EB-98F4-4BA5-927A-D12F6EAD2F0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7CFD0-FE5D-4A0E-8B70-D8C7553DCEF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159EB-98F4-4BA5-927A-D12F6EAD2F0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png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3.png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83.xml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1" Type="http://schemas.openxmlformats.org/officeDocument/2006/relationships/tags" Target="../tags/tag80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87.xml"/><Relationship Id="rId12" Type="http://schemas.openxmlformats.org/officeDocument/2006/relationships/image" Target="../media/image37.png"/><Relationship Id="rId11" Type="http://schemas.openxmlformats.org/officeDocument/2006/relationships/image" Target="../media/image36.png"/><Relationship Id="rId10" Type="http://schemas.openxmlformats.org/officeDocument/2006/relationships/image" Target="../media/image35.png"/><Relationship Id="rId1" Type="http://schemas.openxmlformats.org/officeDocument/2006/relationships/tags" Target="../tags/tag8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.png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0"/>
            <a:ext cx="3755253" cy="6858000"/>
            <a:chOff x="-1" y="0"/>
            <a:chExt cx="2952435" cy="6858000"/>
          </a:xfrm>
        </p:grpSpPr>
        <p:sp>
          <p:nvSpPr>
            <p:cNvPr id="7" name="任意多边形: 形状 6"/>
            <p:cNvSpPr/>
            <p:nvPr/>
          </p:nvSpPr>
          <p:spPr>
            <a:xfrm>
              <a:off x="-1" y="0"/>
              <a:ext cx="2952435" cy="6857999"/>
            </a:xfrm>
            <a:custGeom>
              <a:avLst/>
              <a:gdLst>
                <a:gd name="connsiteX0" fmla="*/ 0 w 2530135"/>
                <a:gd name="connsiteY0" fmla="*/ 0 h 6858000"/>
                <a:gd name="connsiteX1" fmla="*/ 854975 w 2530135"/>
                <a:gd name="connsiteY1" fmla="*/ 0 h 6858000"/>
                <a:gd name="connsiteX2" fmla="*/ 2530135 w 2530135"/>
                <a:gd name="connsiteY2" fmla="*/ 6858000 h 6858000"/>
                <a:gd name="connsiteX3" fmla="*/ 0 w 2530135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0135" h="6858000">
                  <a:moveTo>
                    <a:pt x="0" y="0"/>
                  </a:moveTo>
                  <a:lnTo>
                    <a:pt x="854975" y="0"/>
                  </a:lnTo>
                  <a:lnTo>
                    <a:pt x="253013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63156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 rot="10800000" flipH="1">
              <a:off x="0" y="0"/>
              <a:ext cx="2530135" cy="6858000"/>
            </a:xfrm>
            <a:custGeom>
              <a:avLst/>
              <a:gdLst>
                <a:gd name="connsiteX0" fmla="*/ 0 w 2530135"/>
                <a:gd name="connsiteY0" fmla="*/ 0 h 6858000"/>
                <a:gd name="connsiteX1" fmla="*/ 854975 w 2530135"/>
                <a:gd name="connsiteY1" fmla="*/ 0 h 6858000"/>
                <a:gd name="connsiteX2" fmla="*/ 2530135 w 2530135"/>
                <a:gd name="connsiteY2" fmla="*/ 6858000 h 6858000"/>
                <a:gd name="connsiteX3" fmla="*/ 0 w 2530135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0135" h="6858000">
                  <a:moveTo>
                    <a:pt x="0" y="0"/>
                  </a:moveTo>
                  <a:lnTo>
                    <a:pt x="854975" y="0"/>
                  </a:lnTo>
                  <a:lnTo>
                    <a:pt x="253013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63156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" name="直角三角形 8"/>
            <p:cNvSpPr/>
            <p:nvPr/>
          </p:nvSpPr>
          <p:spPr>
            <a:xfrm>
              <a:off x="0" y="2362200"/>
              <a:ext cx="2105025" cy="44958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rot="10800000" flipH="1">
              <a:off x="0" y="0"/>
              <a:ext cx="2105025" cy="44958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直角三角形 10"/>
            <p:cNvSpPr/>
            <p:nvPr/>
          </p:nvSpPr>
          <p:spPr>
            <a:xfrm>
              <a:off x="0" y="0"/>
              <a:ext cx="2105025" cy="68580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直角三角形 11"/>
            <p:cNvSpPr/>
            <p:nvPr/>
          </p:nvSpPr>
          <p:spPr>
            <a:xfrm rot="10800000" flipH="1">
              <a:off x="0" y="0"/>
              <a:ext cx="2105025" cy="68580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直角三角形 12"/>
            <p:cNvSpPr/>
            <p:nvPr/>
          </p:nvSpPr>
          <p:spPr>
            <a:xfrm>
              <a:off x="-1" y="0"/>
              <a:ext cx="2945454" cy="68580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直角三角形 13"/>
            <p:cNvSpPr/>
            <p:nvPr/>
          </p:nvSpPr>
          <p:spPr>
            <a:xfrm rot="10800000" flipH="1">
              <a:off x="0" y="0"/>
              <a:ext cx="2533650" cy="68580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8" name="任意多边形: 形状 17"/>
          <p:cNvSpPr/>
          <p:nvPr/>
        </p:nvSpPr>
        <p:spPr>
          <a:xfrm flipH="1">
            <a:off x="11677649" y="0"/>
            <a:ext cx="514350" cy="6858000"/>
          </a:xfrm>
          <a:custGeom>
            <a:avLst/>
            <a:gdLst>
              <a:gd name="connsiteX0" fmla="*/ 0 w 2530135"/>
              <a:gd name="connsiteY0" fmla="*/ 0 h 6858000"/>
              <a:gd name="connsiteX1" fmla="*/ 854975 w 2530135"/>
              <a:gd name="connsiteY1" fmla="*/ 0 h 6858000"/>
              <a:gd name="connsiteX2" fmla="*/ 2530135 w 2530135"/>
              <a:gd name="connsiteY2" fmla="*/ 6858000 h 6858000"/>
              <a:gd name="connsiteX3" fmla="*/ 0 w 2530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0135" h="6858000">
                <a:moveTo>
                  <a:pt x="0" y="0"/>
                </a:moveTo>
                <a:lnTo>
                  <a:pt x="854975" y="0"/>
                </a:lnTo>
                <a:lnTo>
                  <a:pt x="253013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63156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0800000">
            <a:off x="11677650" y="0"/>
            <a:ext cx="514350" cy="6858000"/>
          </a:xfrm>
          <a:custGeom>
            <a:avLst/>
            <a:gdLst>
              <a:gd name="connsiteX0" fmla="*/ 0 w 2530135"/>
              <a:gd name="connsiteY0" fmla="*/ 0 h 6858000"/>
              <a:gd name="connsiteX1" fmla="*/ 854975 w 2530135"/>
              <a:gd name="connsiteY1" fmla="*/ 0 h 6858000"/>
              <a:gd name="connsiteX2" fmla="*/ 2530135 w 2530135"/>
              <a:gd name="connsiteY2" fmla="*/ 6858000 h 6858000"/>
              <a:gd name="connsiteX3" fmla="*/ 0 w 2530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0135" h="6858000">
                <a:moveTo>
                  <a:pt x="0" y="0"/>
                </a:moveTo>
                <a:lnTo>
                  <a:pt x="854975" y="0"/>
                </a:lnTo>
                <a:lnTo>
                  <a:pt x="253013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63156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直角三角形 19"/>
          <p:cNvSpPr/>
          <p:nvPr/>
        </p:nvSpPr>
        <p:spPr>
          <a:xfrm flipH="1">
            <a:off x="10944224" y="2857500"/>
            <a:ext cx="1247775" cy="4000500"/>
          </a:xfrm>
          <a:prstGeom prst="rtTriangle">
            <a:avLst/>
          </a:prstGeom>
          <a:solidFill>
            <a:srgbClr val="063156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6" name="直角三角形 25"/>
          <p:cNvSpPr/>
          <p:nvPr/>
        </p:nvSpPr>
        <p:spPr>
          <a:xfrm flipH="1">
            <a:off x="10624628" y="2956264"/>
            <a:ext cx="1567371" cy="3901736"/>
          </a:xfrm>
          <a:prstGeom prst="rtTriangle">
            <a:avLst/>
          </a:prstGeom>
          <a:solidFill>
            <a:srgbClr val="063156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235481" y="1952958"/>
            <a:ext cx="8346440" cy="3122222"/>
            <a:chOff x="3235481" y="1952958"/>
            <a:chExt cx="8346440" cy="3122222"/>
          </a:xfrm>
        </p:grpSpPr>
        <p:grpSp>
          <p:nvGrpSpPr>
            <p:cNvPr id="25" name="组合 24"/>
            <p:cNvGrpSpPr/>
            <p:nvPr/>
          </p:nvGrpSpPr>
          <p:grpSpPr>
            <a:xfrm>
              <a:off x="3235481" y="2278640"/>
              <a:ext cx="8346440" cy="2796540"/>
              <a:chOff x="3413034" y="2154352"/>
              <a:chExt cx="8346440" cy="2796540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3413034" y="2154352"/>
                <a:ext cx="8346440" cy="13220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8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63156"/>
                    </a:solidFill>
                    <a:effectLst/>
                    <a:uLnTx/>
                    <a:uFillTx/>
                    <a:latin typeface="思源宋体 CN Medium" panose="02020500000000000000" pitchFamily="18" charset="-122"/>
                    <a:ea typeface="思源宋体 CN Medium" panose="02020500000000000000" pitchFamily="18" charset="-122"/>
                    <a:cs typeface="+mn-cs"/>
                  </a:rPr>
                  <a:t>硬件综合设计验收</a:t>
                </a:r>
                <a:endParaRPr kumimoji="0" lang="zh-CN" altLang="en-US" sz="8000" b="1" i="0" u="none" strike="noStrike" kern="1200" cap="none" spc="0" normalizeH="0" baseline="0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思源宋体 CN Medium" panose="02020500000000000000" pitchFamily="18" charset="-122"/>
                  <a:ea typeface="思源宋体 CN Medium" panose="02020500000000000000" pitchFamily="18" charset="-122"/>
                  <a:cs typeface="+mn-cs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5033639" y="3485740"/>
                <a:ext cx="5628443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</a:rPr>
                  <a:t>单周期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</a:rPr>
                  <a:t>CPU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</a:rPr>
                  <a:t>的实现</a:t>
                </a:r>
                <a:endParaRPr kumimoji="0" lang="zh-CN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endParaRPr>
              </a:p>
            </p:txBody>
          </p:sp>
          <p:sp>
            <p:nvSpPr>
              <p:cNvPr id="24" name="矩形: 圆角 23"/>
              <p:cNvSpPr/>
              <p:nvPr/>
            </p:nvSpPr>
            <p:spPr>
              <a:xfrm>
                <a:off x="7412899" y="4305732"/>
                <a:ext cx="2526030" cy="645160"/>
              </a:xfrm>
              <a:prstGeom prst="roundRect">
                <a:avLst>
                  <a:gd name="adj" fmla="val 47701"/>
                </a:avLst>
              </a:prstGeom>
              <a:solidFill>
                <a:srgbClr val="0631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答辩人：</a:t>
                </a:r>
                <a:endParaRPr kumimoji="0" 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4358935" y="1952958"/>
              <a:ext cx="601906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defRPr/>
              </a:pPr>
              <a:endParaRPr lang="zh-CN" altLang="en-US" b="1" dirty="0">
                <a:solidFill>
                  <a:srgbClr val="063156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55488" y="4722920"/>
            <a:ext cx="836511" cy="2135080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10800000">
            <a:off x="0" y="0"/>
            <a:ext cx="836511" cy="2135080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>
            <p:custDataLst>
              <p:tags r:id="rId1"/>
            </p:custDataLst>
          </p:nvPr>
        </p:nvGrpSpPr>
        <p:grpSpPr>
          <a:xfrm>
            <a:off x="920565" y="368573"/>
            <a:ext cx="3449320" cy="1491615"/>
            <a:chOff x="4207676" y="920398"/>
            <a:chExt cx="3449320" cy="1491615"/>
          </a:xfrm>
        </p:grpSpPr>
        <p:sp>
          <p:nvSpPr>
            <p:cNvPr id="63" name="文本框1"/>
            <p:cNvSpPr txBox="1"/>
            <p:nvPr>
              <p:custDataLst>
                <p:tags r:id="rId2"/>
              </p:custDataLst>
            </p:nvPr>
          </p:nvSpPr>
          <p:spPr>
            <a:xfrm>
              <a:off x="4207676" y="920398"/>
              <a:ext cx="344932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+mn-ea"/>
                </a:rPr>
                <a:t>模块列表与功能</a:t>
              </a:r>
              <a:endParaRPr kumimoji="0" lang="zh-CN" altLang="id-ID" sz="3200" b="1" i="0" u="none" strike="noStrike" kern="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"/>
              </p:custDataLst>
            </p:nvPr>
          </p:nvSpPr>
          <p:spPr>
            <a:xfrm>
              <a:off x="6128551" y="1643663"/>
              <a:ext cx="99975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0" y="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65" y="1543050"/>
            <a:ext cx="6103620" cy="39700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1010" y="117475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063156"/>
                </a:solidFill>
              </a:rPr>
              <a:t>核心模块功能表</a:t>
            </a:r>
            <a:endParaRPr lang="zh-CN" altLang="en-US" sz="2000" b="1">
              <a:solidFill>
                <a:srgbClr val="063156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635" y="1859915"/>
            <a:ext cx="3695700" cy="23469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461885" y="135826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辅助模块</a:t>
            </a:r>
            <a:endParaRPr lang="zh-CN" altLang="en-US" sz="2000"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55488" y="4722920"/>
            <a:ext cx="836511" cy="2135080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10800000">
            <a:off x="0" y="0"/>
            <a:ext cx="836511" cy="2135080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>
            <p:custDataLst>
              <p:tags r:id="rId1"/>
            </p:custDataLst>
          </p:nvPr>
        </p:nvGrpSpPr>
        <p:grpSpPr>
          <a:xfrm>
            <a:off x="920565" y="368573"/>
            <a:ext cx="3449320" cy="1491615"/>
            <a:chOff x="4207676" y="920398"/>
            <a:chExt cx="3449320" cy="1491615"/>
          </a:xfrm>
        </p:grpSpPr>
        <p:sp>
          <p:nvSpPr>
            <p:cNvPr id="63" name="文本框1"/>
            <p:cNvSpPr txBox="1"/>
            <p:nvPr>
              <p:custDataLst>
                <p:tags r:id="rId2"/>
              </p:custDataLst>
            </p:nvPr>
          </p:nvSpPr>
          <p:spPr>
            <a:xfrm>
              <a:off x="4207676" y="920398"/>
              <a:ext cx="344932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+mn-ea"/>
                </a:rPr>
                <a:t>模块列表与功能</a:t>
              </a:r>
              <a:endParaRPr kumimoji="0" lang="zh-CN" altLang="id-ID" sz="3200" b="1" i="0" u="none" strike="noStrike" kern="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"/>
              </p:custDataLst>
            </p:nvPr>
          </p:nvSpPr>
          <p:spPr>
            <a:xfrm>
              <a:off x="6128551" y="1643663"/>
              <a:ext cx="99975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0" y="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66115" y="10915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063156"/>
                </a:solidFill>
              </a:rPr>
              <a:t>项目中的文件</a:t>
            </a:r>
            <a:endParaRPr lang="zh-CN" altLang="en-US" b="1">
              <a:solidFill>
                <a:srgbClr val="063156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730" y="1599565"/>
            <a:ext cx="5835650" cy="42354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730" y="1599565"/>
            <a:ext cx="5729605" cy="35794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rot="16200000">
            <a:off x="5028461" y="-305541"/>
            <a:ext cx="2135078" cy="12192000"/>
            <a:chOff x="-1" y="-1"/>
            <a:chExt cx="2952435" cy="6858001"/>
          </a:xfrm>
        </p:grpSpPr>
        <p:sp>
          <p:nvSpPr>
            <p:cNvPr id="7" name="任意多边形: 形状 6"/>
            <p:cNvSpPr/>
            <p:nvPr/>
          </p:nvSpPr>
          <p:spPr>
            <a:xfrm>
              <a:off x="-1" y="0"/>
              <a:ext cx="2952435" cy="6857999"/>
            </a:xfrm>
            <a:custGeom>
              <a:avLst/>
              <a:gdLst>
                <a:gd name="connsiteX0" fmla="*/ 0 w 2530135"/>
                <a:gd name="connsiteY0" fmla="*/ 0 h 6858000"/>
                <a:gd name="connsiteX1" fmla="*/ 854975 w 2530135"/>
                <a:gd name="connsiteY1" fmla="*/ 0 h 6858000"/>
                <a:gd name="connsiteX2" fmla="*/ 2530135 w 2530135"/>
                <a:gd name="connsiteY2" fmla="*/ 6858000 h 6858000"/>
                <a:gd name="connsiteX3" fmla="*/ 0 w 2530135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0135" h="6858000">
                  <a:moveTo>
                    <a:pt x="0" y="0"/>
                  </a:moveTo>
                  <a:lnTo>
                    <a:pt x="854975" y="0"/>
                  </a:lnTo>
                  <a:lnTo>
                    <a:pt x="253013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63156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 rot="10800000" flipH="1">
              <a:off x="0" y="-1"/>
              <a:ext cx="2530135" cy="6858000"/>
            </a:xfrm>
            <a:custGeom>
              <a:avLst/>
              <a:gdLst>
                <a:gd name="connsiteX0" fmla="*/ 0 w 2530135"/>
                <a:gd name="connsiteY0" fmla="*/ 0 h 6858000"/>
                <a:gd name="connsiteX1" fmla="*/ 854975 w 2530135"/>
                <a:gd name="connsiteY1" fmla="*/ 0 h 6858000"/>
                <a:gd name="connsiteX2" fmla="*/ 2530135 w 2530135"/>
                <a:gd name="connsiteY2" fmla="*/ 6858000 h 6858000"/>
                <a:gd name="connsiteX3" fmla="*/ 0 w 2530135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0135" h="6858000">
                  <a:moveTo>
                    <a:pt x="0" y="0"/>
                  </a:moveTo>
                  <a:lnTo>
                    <a:pt x="854975" y="0"/>
                  </a:lnTo>
                  <a:lnTo>
                    <a:pt x="253013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63156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" name="直角三角形 8"/>
            <p:cNvSpPr/>
            <p:nvPr/>
          </p:nvSpPr>
          <p:spPr>
            <a:xfrm>
              <a:off x="0" y="2362200"/>
              <a:ext cx="2105025" cy="44958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rot="10800000" flipH="1">
              <a:off x="0" y="0"/>
              <a:ext cx="2105025" cy="44958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直角三角形 10"/>
            <p:cNvSpPr/>
            <p:nvPr/>
          </p:nvSpPr>
          <p:spPr>
            <a:xfrm>
              <a:off x="0" y="0"/>
              <a:ext cx="2105025" cy="68580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直角三角形 11"/>
            <p:cNvSpPr/>
            <p:nvPr/>
          </p:nvSpPr>
          <p:spPr>
            <a:xfrm rot="10800000" flipH="1">
              <a:off x="0" y="0"/>
              <a:ext cx="2105025" cy="68580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直角三角形 12"/>
            <p:cNvSpPr/>
            <p:nvPr/>
          </p:nvSpPr>
          <p:spPr>
            <a:xfrm>
              <a:off x="-1" y="0"/>
              <a:ext cx="2945454" cy="68580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直角三角形 13"/>
            <p:cNvSpPr/>
            <p:nvPr/>
          </p:nvSpPr>
          <p:spPr>
            <a:xfrm rot="10800000" flipH="1">
              <a:off x="0" y="0"/>
              <a:ext cx="2533650" cy="68580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706923" y="1458188"/>
            <a:ext cx="5080000" cy="2417626"/>
            <a:chOff x="3547125" y="1469356"/>
            <a:chExt cx="5080000" cy="2417626"/>
          </a:xfrm>
        </p:grpSpPr>
        <p:sp>
          <p:nvSpPr>
            <p:cNvPr id="23" name="文本框 22"/>
            <p:cNvSpPr txBox="1"/>
            <p:nvPr/>
          </p:nvSpPr>
          <p:spPr>
            <a:xfrm>
              <a:off x="3547125" y="3057037"/>
              <a:ext cx="508000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cs"/>
                </a:rPr>
                <a:t>重要模块具体介绍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250340" y="1469356"/>
              <a:ext cx="1654810" cy="186118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500" b="1" i="0" u="none" strike="noStrike" kern="1200" cap="none" spc="0" normalizeH="0" baseline="0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cs"/>
                </a:rPr>
                <a:t>04</a:t>
              </a:r>
              <a:endPara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55488" y="4722920"/>
            <a:ext cx="836511" cy="2135080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10800000">
            <a:off x="0" y="0"/>
            <a:ext cx="836511" cy="2135080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>
            <p:custDataLst>
              <p:tags r:id="rId1"/>
            </p:custDataLst>
          </p:nvPr>
        </p:nvGrpSpPr>
        <p:grpSpPr>
          <a:xfrm>
            <a:off x="920565" y="368573"/>
            <a:ext cx="3449320" cy="1491615"/>
            <a:chOff x="4207676" y="920398"/>
            <a:chExt cx="3449320" cy="1491615"/>
          </a:xfrm>
        </p:grpSpPr>
        <p:sp>
          <p:nvSpPr>
            <p:cNvPr id="63" name="文本框1"/>
            <p:cNvSpPr txBox="1"/>
            <p:nvPr>
              <p:custDataLst>
                <p:tags r:id="rId2"/>
              </p:custDataLst>
            </p:nvPr>
          </p:nvSpPr>
          <p:spPr>
            <a:xfrm>
              <a:off x="4207676" y="920398"/>
              <a:ext cx="344932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+mn-ea"/>
                </a:rPr>
                <a:t>重要模块具体介绍</a:t>
              </a:r>
              <a:endParaRPr kumimoji="0" lang="zh-CN" altLang="id-ID" sz="3200" b="1" i="0" u="none" strike="noStrike" kern="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"/>
              </p:custDataLst>
            </p:nvPr>
          </p:nvSpPr>
          <p:spPr>
            <a:xfrm>
              <a:off x="6128551" y="1643663"/>
              <a:ext cx="99975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0" y="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6115" y="95186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063156"/>
                </a:solidFill>
              </a:rPr>
              <a:t>顶层模块</a:t>
            </a:r>
            <a:r>
              <a:rPr lang="en-US" altLang="zh-CN" sz="2000" b="1">
                <a:solidFill>
                  <a:srgbClr val="063156"/>
                </a:solidFill>
              </a:rPr>
              <a:t>——</a:t>
            </a:r>
            <a:r>
              <a:rPr lang="zh-CN" altLang="en-US" sz="2000" b="1">
                <a:solidFill>
                  <a:srgbClr val="063156"/>
                </a:solidFill>
              </a:rPr>
              <a:t>取指</a:t>
            </a:r>
            <a:endParaRPr lang="zh-CN" altLang="en-US" sz="2000" b="1">
              <a:solidFill>
                <a:srgbClr val="063156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1480" y="1271270"/>
            <a:ext cx="605218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63156"/>
                </a:solidFill>
              </a:rPr>
              <a:t>    // 指令存储器：根据PC值读取指令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inst_mem  inst_mem (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    .clka(~div_clk),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    .addra(pc),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    .douta(instruction)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);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// PC寄存器：生成下一条指令地址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pc_reg pc_reg(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    .clk(div_clk), 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    .rst(~rst), 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    .en(~stall), 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    .pc_in(next_pc), 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    .pc_out(pc)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);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</a:t>
            </a:r>
            <a:endParaRPr lang="zh-CN" altLang="en-US">
              <a:solidFill>
                <a:srgbClr val="063156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70070" y="1350645"/>
            <a:ext cx="40640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63156"/>
                </a:solidFill>
                <a:sym typeface="+mn-ea"/>
              </a:rPr>
              <a:t>// 加法器：计算PC+4，用于顺序执行和跳转返回地址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  <a:sym typeface="+mn-ea"/>
              </a:rPr>
              <a:t>    adder pcplus4(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  <a:sym typeface="+mn-ea"/>
              </a:rPr>
              <a:t>        .a(pc), 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  <a:sym typeface="+mn-ea"/>
              </a:rPr>
              <a:t>        .b(4), 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  <a:sym typeface="+mn-ea"/>
              </a:rPr>
              <a:t>        .result(pc_plus4)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  <a:sym typeface="+mn-ea"/>
              </a:rPr>
              <a:t>    );</a:t>
            </a:r>
            <a:endParaRPr lang="zh-CN" altLang="en-US">
              <a:solidFill>
                <a:srgbClr val="063156"/>
              </a:solidFill>
            </a:endParaRPr>
          </a:p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666990" y="185991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两个功能：取指放入</a:t>
            </a:r>
            <a:r>
              <a:rPr lang="en-US" altLang="zh-CN"/>
              <a:t>instruction</a:t>
            </a:r>
            <a:r>
              <a:rPr lang="zh-CN" altLang="en-US"/>
              <a:t>、</a:t>
            </a:r>
            <a:r>
              <a:rPr lang="en-US" altLang="zh-CN"/>
              <a:t>pc+4</a:t>
            </a:r>
            <a:r>
              <a:rPr lang="zh-CN" altLang="en-US"/>
              <a:t>指向下一条指令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666990" y="2794635"/>
            <a:ext cx="40640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在上升沿更新</a:t>
            </a:r>
            <a:r>
              <a:rPr lang="en-US" altLang="zh-CN"/>
              <a:t>PC</a:t>
            </a:r>
            <a:r>
              <a:rPr lang="zh-CN" altLang="en-US"/>
              <a:t>，在下降沿存储器读</a:t>
            </a:r>
            <a:r>
              <a:rPr lang="en-US" altLang="zh-CN"/>
              <a:t>PC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避免 “时钟竞争”：如果pc和div_clk同沿变化，存储器可能采到不稳定的地址值，取反时钟能错开采样沿，提升稳定性</a:t>
            </a:r>
            <a:endParaRPr lang="zh-CN" altLang="en-US"/>
          </a:p>
          <a:p>
            <a:r>
              <a:rPr lang="zh-CN" altLang="en-US"/>
              <a:t>这样处理可以使得存储器读到的地址是一个稳定的地址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607310" y="47701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</a:t>
            </a:r>
            <a:r>
              <a:rPr lang="en-US" altLang="zh-CN"/>
              <a:t>next_pc</a:t>
            </a:r>
            <a:r>
              <a:rPr lang="zh-CN" altLang="en-US"/>
              <a:t>放进</a:t>
            </a:r>
            <a:r>
              <a:rPr lang="en-US" altLang="zh-CN"/>
              <a:t>pc</a:t>
            </a:r>
            <a:r>
              <a:rPr lang="zh-CN" altLang="en-US"/>
              <a:t>，作为更新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55488" y="4722920"/>
            <a:ext cx="836511" cy="2135080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10800000">
            <a:off x="0" y="0"/>
            <a:ext cx="836511" cy="2135080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>
            <p:custDataLst>
              <p:tags r:id="rId1"/>
            </p:custDataLst>
          </p:nvPr>
        </p:nvGrpSpPr>
        <p:grpSpPr>
          <a:xfrm>
            <a:off x="920565" y="368573"/>
            <a:ext cx="3449320" cy="1491615"/>
            <a:chOff x="4207676" y="920398"/>
            <a:chExt cx="3449320" cy="1491615"/>
          </a:xfrm>
        </p:grpSpPr>
        <p:sp>
          <p:nvSpPr>
            <p:cNvPr id="63" name="文本框1"/>
            <p:cNvSpPr txBox="1"/>
            <p:nvPr>
              <p:custDataLst>
                <p:tags r:id="rId2"/>
              </p:custDataLst>
            </p:nvPr>
          </p:nvSpPr>
          <p:spPr>
            <a:xfrm>
              <a:off x="4207676" y="920398"/>
              <a:ext cx="344932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+mn-ea"/>
                </a:rPr>
                <a:t>重要模块具体介绍</a:t>
              </a:r>
              <a:endParaRPr kumimoji="0" lang="zh-CN" altLang="id-ID" sz="3200" b="1" i="0" u="none" strike="noStrike" kern="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"/>
              </p:custDataLst>
            </p:nvPr>
          </p:nvSpPr>
          <p:spPr>
            <a:xfrm>
              <a:off x="6128551" y="1643663"/>
              <a:ext cx="99975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0" y="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6115" y="95186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063156"/>
                </a:solidFill>
              </a:rPr>
              <a:t>顶层模块</a:t>
            </a:r>
            <a:r>
              <a:rPr lang="en-US" altLang="zh-CN" sz="2000" b="1">
                <a:solidFill>
                  <a:srgbClr val="063156"/>
                </a:solidFill>
              </a:rPr>
              <a:t>——</a:t>
            </a:r>
            <a:r>
              <a:rPr lang="zh-CN" altLang="en-US" sz="2000" b="1">
                <a:solidFill>
                  <a:srgbClr val="063156"/>
                </a:solidFill>
              </a:rPr>
              <a:t>译码</a:t>
            </a:r>
            <a:endParaRPr lang="zh-CN" altLang="en-US" sz="2000" b="1">
              <a:solidFill>
                <a:srgbClr val="063156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1480" y="1271270"/>
            <a:ext cx="4195445" cy="5785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063156"/>
                </a:solidFill>
              </a:rPr>
              <a:t>    </a:t>
            </a:r>
            <a:r>
              <a:rPr lang="zh-CN" altLang="en-US">
                <a:solidFill>
                  <a:srgbClr val="063156"/>
                </a:solidFill>
              </a:rPr>
              <a:t>controller controller(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    .clk(div_clk), 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    .rst(~rst), 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    .instruction(instruction), 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    .jump(jump), 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    .branch_e(branch_e), 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    .branch_ne(branch_ne), 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    .regdest(regdest), 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    .memread(memread), 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    .memwrite(memwrite), 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    .memtoreg(memtoreg), 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    .alusrc(alusrc), 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    .regwrite(regwrite), 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    .aluop(aluop), 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    .is_sign(is_sign), 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    .zero_extern(zero_extern), 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    .use_sa(use_sa), 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    .alu_sign_reset(alu_sign_reset)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);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</a:t>
            </a:r>
            <a:endParaRPr lang="zh-CN" altLang="en-US" sz="1400">
              <a:solidFill>
                <a:srgbClr val="063156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30725" y="35426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606925" y="43357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987290" y="0"/>
            <a:ext cx="55429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输入：时钟信号，复位信号，</a:t>
            </a:r>
            <a:r>
              <a:rPr lang="en-US" altLang="zh-CN"/>
              <a:t>instruction</a:t>
            </a:r>
            <a:r>
              <a:rPr lang="zh-CN" altLang="en-US"/>
              <a:t>中的机器码</a:t>
            </a:r>
            <a:endParaRPr lang="zh-CN" altLang="en-US"/>
          </a:p>
          <a:p>
            <a:r>
              <a:rPr lang="zh-CN" altLang="en-US"/>
              <a:t>输出：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930" y="568960"/>
            <a:ext cx="6655435" cy="36906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6485" y="4259580"/>
            <a:ext cx="6659245" cy="24682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55488" y="4722920"/>
            <a:ext cx="836511" cy="2135080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10800000">
            <a:off x="0" y="0"/>
            <a:ext cx="836511" cy="2135080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>
            <p:custDataLst>
              <p:tags r:id="rId1"/>
            </p:custDataLst>
          </p:nvPr>
        </p:nvGrpSpPr>
        <p:grpSpPr>
          <a:xfrm>
            <a:off x="920565" y="368573"/>
            <a:ext cx="3449320" cy="1491615"/>
            <a:chOff x="4207676" y="920398"/>
            <a:chExt cx="3449320" cy="1491615"/>
          </a:xfrm>
        </p:grpSpPr>
        <p:sp>
          <p:nvSpPr>
            <p:cNvPr id="63" name="文本框1"/>
            <p:cNvSpPr txBox="1"/>
            <p:nvPr>
              <p:custDataLst>
                <p:tags r:id="rId2"/>
              </p:custDataLst>
            </p:nvPr>
          </p:nvSpPr>
          <p:spPr>
            <a:xfrm>
              <a:off x="4207676" y="920398"/>
              <a:ext cx="344932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id-ID" sz="3200" b="1" i="0" u="none" strike="noStrike" kern="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"/>
              </p:custDataLst>
            </p:nvPr>
          </p:nvSpPr>
          <p:spPr>
            <a:xfrm>
              <a:off x="6128551" y="1643663"/>
              <a:ext cx="99975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0" y="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11480" y="1271270"/>
            <a:ext cx="41954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063156"/>
                </a:solidFill>
              </a:rPr>
              <a:t>        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</a:t>
            </a:r>
            <a:endParaRPr lang="zh-CN" altLang="en-US" sz="1400">
              <a:solidFill>
                <a:srgbClr val="063156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30725" y="35426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606925" y="43357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355" y="0"/>
            <a:ext cx="7733665" cy="36385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445" y="3638550"/>
            <a:ext cx="7721600" cy="26181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55488" y="4722920"/>
            <a:ext cx="836511" cy="2135080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10800000">
            <a:off x="0" y="0"/>
            <a:ext cx="836511" cy="2135080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>
            <p:custDataLst>
              <p:tags r:id="rId1"/>
            </p:custDataLst>
          </p:nvPr>
        </p:nvGrpSpPr>
        <p:grpSpPr>
          <a:xfrm>
            <a:off x="920565" y="368573"/>
            <a:ext cx="3449320" cy="1491615"/>
            <a:chOff x="4207676" y="920398"/>
            <a:chExt cx="3449320" cy="1491615"/>
          </a:xfrm>
        </p:grpSpPr>
        <p:sp>
          <p:nvSpPr>
            <p:cNvPr id="63" name="文本框1"/>
            <p:cNvSpPr txBox="1"/>
            <p:nvPr>
              <p:custDataLst>
                <p:tags r:id="rId2"/>
              </p:custDataLst>
            </p:nvPr>
          </p:nvSpPr>
          <p:spPr>
            <a:xfrm>
              <a:off x="4207676" y="920398"/>
              <a:ext cx="344932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+mn-ea"/>
                </a:rPr>
                <a:t>重要模块具体介绍</a:t>
              </a:r>
              <a:endParaRPr kumimoji="0" lang="zh-CN" altLang="id-ID" sz="3200" b="1" i="0" u="none" strike="noStrike" kern="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"/>
              </p:custDataLst>
            </p:nvPr>
          </p:nvSpPr>
          <p:spPr>
            <a:xfrm>
              <a:off x="6128551" y="1643663"/>
              <a:ext cx="99975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0" y="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6115" y="95186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063156"/>
                </a:solidFill>
              </a:rPr>
              <a:t>顶层模块</a:t>
            </a:r>
            <a:r>
              <a:rPr lang="en-US" altLang="zh-CN" sz="2000" b="1">
                <a:solidFill>
                  <a:srgbClr val="063156"/>
                </a:solidFill>
              </a:rPr>
              <a:t>——</a:t>
            </a:r>
            <a:r>
              <a:rPr lang="zh-CN" altLang="en-US" sz="2000" b="1">
                <a:solidFill>
                  <a:srgbClr val="063156"/>
                </a:solidFill>
              </a:rPr>
              <a:t>译码</a:t>
            </a:r>
            <a:endParaRPr lang="zh-CN" altLang="en-US" sz="2000" b="1">
              <a:solidFill>
                <a:srgbClr val="063156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2730" y="1368425"/>
            <a:ext cx="406400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063156"/>
                </a:solidFill>
                <a:sym typeface="+mn-ea"/>
              </a:rPr>
              <a:t>   assign rt_addr = instruction[20:16];</a:t>
            </a:r>
            <a:endParaRPr lang="zh-CN" altLang="en-US" sz="1600">
              <a:solidFill>
                <a:srgbClr val="063156"/>
              </a:solidFill>
            </a:endParaRPr>
          </a:p>
          <a:p>
            <a:r>
              <a:rPr lang="zh-CN" altLang="en-US" sz="1600">
                <a:solidFill>
                  <a:srgbClr val="063156"/>
                </a:solidFill>
                <a:sym typeface="+mn-ea"/>
              </a:rPr>
              <a:t>    assign rd_addr = instruction[15:11];</a:t>
            </a:r>
            <a:endParaRPr lang="zh-CN" altLang="en-US" sz="1600">
              <a:solidFill>
                <a:srgbClr val="063156"/>
              </a:solidFill>
            </a:endParaRPr>
          </a:p>
          <a:p>
            <a:r>
              <a:rPr lang="zh-CN" altLang="en-US" sz="1600">
                <a:solidFill>
                  <a:srgbClr val="063156"/>
                </a:solidFill>
                <a:sym typeface="+mn-ea"/>
              </a:rPr>
              <a:t>    </a:t>
            </a:r>
            <a:endParaRPr lang="zh-CN" altLang="en-US" sz="1600">
              <a:solidFill>
                <a:srgbClr val="063156"/>
              </a:solidFill>
              <a:sym typeface="+mn-ea"/>
            </a:endParaRPr>
          </a:p>
          <a:p>
            <a:r>
              <a:rPr lang="zh-CN" altLang="en-US" sz="1600">
                <a:solidFill>
                  <a:srgbClr val="063156"/>
                </a:solidFill>
                <a:sym typeface="+mn-ea"/>
              </a:rPr>
              <a:t>// 多路选择器：根据regdest选择寄存器堆写地址（rt/rd）</a:t>
            </a:r>
            <a:endParaRPr lang="zh-CN" altLang="en-US" sz="1600">
              <a:solidFill>
                <a:srgbClr val="063156"/>
              </a:solidFill>
            </a:endParaRPr>
          </a:p>
          <a:p>
            <a:r>
              <a:rPr lang="zh-CN" altLang="en-US" sz="1600">
                <a:solidFill>
                  <a:srgbClr val="063156"/>
                </a:solidFill>
                <a:sym typeface="+mn-ea"/>
              </a:rPr>
              <a:t>    dup_mux write_regiter_addr(</a:t>
            </a:r>
            <a:endParaRPr lang="zh-CN" altLang="en-US" sz="1600">
              <a:solidFill>
                <a:srgbClr val="063156"/>
              </a:solidFill>
            </a:endParaRPr>
          </a:p>
          <a:p>
            <a:r>
              <a:rPr lang="zh-CN" altLang="en-US" sz="1600">
                <a:solidFill>
                  <a:srgbClr val="063156"/>
                </a:solidFill>
                <a:sym typeface="+mn-ea"/>
              </a:rPr>
              <a:t>        .a(rt_addr), </a:t>
            </a:r>
            <a:endParaRPr lang="zh-CN" altLang="en-US" sz="1600">
              <a:solidFill>
                <a:srgbClr val="063156"/>
              </a:solidFill>
            </a:endParaRPr>
          </a:p>
          <a:p>
            <a:r>
              <a:rPr lang="zh-CN" altLang="en-US" sz="1600">
                <a:solidFill>
                  <a:srgbClr val="063156"/>
                </a:solidFill>
                <a:sym typeface="+mn-ea"/>
              </a:rPr>
              <a:t>        .b(rd_addr), </a:t>
            </a:r>
            <a:endParaRPr lang="zh-CN" altLang="en-US" sz="1600">
              <a:solidFill>
                <a:srgbClr val="063156"/>
              </a:solidFill>
            </a:endParaRPr>
          </a:p>
          <a:p>
            <a:r>
              <a:rPr lang="zh-CN" altLang="en-US" sz="1600">
                <a:solidFill>
                  <a:srgbClr val="063156"/>
                </a:solidFill>
                <a:sym typeface="+mn-ea"/>
              </a:rPr>
              <a:t>        .s(regdest), </a:t>
            </a:r>
            <a:endParaRPr lang="zh-CN" altLang="en-US" sz="1600">
              <a:solidFill>
                <a:srgbClr val="063156"/>
              </a:solidFill>
            </a:endParaRPr>
          </a:p>
          <a:p>
            <a:r>
              <a:rPr lang="zh-CN" altLang="en-US" sz="1600">
                <a:solidFill>
                  <a:srgbClr val="063156"/>
                </a:solidFill>
                <a:sym typeface="+mn-ea"/>
              </a:rPr>
              <a:t>        .out(write_data_reg_addr)</a:t>
            </a:r>
            <a:endParaRPr lang="zh-CN" altLang="en-US" sz="1600">
              <a:solidFill>
                <a:srgbClr val="063156"/>
              </a:solidFill>
            </a:endParaRPr>
          </a:p>
          <a:p>
            <a:r>
              <a:rPr lang="zh-CN" altLang="en-US" sz="1600">
                <a:solidFill>
                  <a:srgbClr val="063156"/>
                </a:solidFill>
                <a:sym typeface="+mn-ea"/>
              </a:rPr>
              <a:t>    );</a:t>
            </a:r>
            <a:endParaRPr lang="zh-CN" altLang="en-US" sz="1600">
              <a:solidFill>
                <a:srgbClr val="063156"/>
              </a:solidFill>
              <a:sym typeface="+mn-ea"/>
            </a:endParaRPr>
          </a:p>
          <a:p>
            <a:endParaRPr lang="zh-CN" altLang="en-US" sz="1600">
              <a:solidFill>
                <a:srgbClr val="063156"/>
              </a:solidFill>
            </a:endParaRPr>
          </a:p>
          <a:p>
            <a:r>
              <a:rPr lang="zh-CN" altLang="en-US" sz="1600">
                <a:solidFill>
                  <a:srgbClr val="063156"/>
                </a:solidFill>
                <a:sym typeface="+mn-ea"/>
              </a:rPr>
              <a:t>    </a:t>
            </a:r>
            <a:endParaRPr lang="zh-CN" altLang="en-US" sz="1600">
              <a:solidFill>
                <a:srgbClr val="063156"/>
              </a:solidFill>
            </a:endParaRPr>
          </a:p>
          <a:p>
            <a:r>
              <a:rPr lang="zh-CN" altLang="en-US" sz="1600">
                <a:solidFill>
                  <a:srgbClr val="063156"/>
                </a:solidFill>
                <a:sym typeface="+mn-ea"/>
              </a:rPr>
              <a:t>    </a:t>
            </a:r>
            <a:endParaRPr lang="zh-CN" altLang="en-US" sz="1600"/>
          </a:p>
        </p:txBody>
      </p:sp>
      <p:sp>
        <p:nvSpPr>
          <p:cNvPr id="10" name="文本框 9"/>
          <p:cNvSpPr txBox="1"/>
          <p:nvPr/>
        </p:nvSpPr>
        <p:spPr>
          <a:xfrm>
            <a:off x="4530725" y="35426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606925" y="43357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042910" y="1091565"/>
            <a:ext cx="406400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regdest</a:t>
            </a:r>
            <a:r>
              <a:rPr lang="zh-CN" altLang="en-US"/>
              <a:t>十分关键，</a:t>
            </a:r>
            <a:r>
              <a:rPr lang="en-US" altLang="zh-CN"/>
              <a:t>R</a:t>
            </a:r>
            <a:r>
              <a:rPr lang="zh-CN" altLang="en-US"/>
              <a:t>型指令的</a:t>
            </a:r>
            <a:r>
              <a:rPr lang="en-US" altLang="zh-CN"/>
              <a:t>regdest</a:t>
            </a:r>
            <a:r>
              <a:rPr lang="zh-CN" altLang="en-US"/>
              <a:t>必定为</a:t>
            </a:r>
            <a:r>
              <a:rPr lang="en-US" altLang="zh-CN"/>
              <a:t>1,</a:t>
            </a:r>
            <a:r>
              <a:rPr lang="zh-CN" altLang="en-US"/>
              <a:t>则结果存储在</a:t>
            </a:r>
            <a:r>
              <a:rPr lang="en-US" altLang="zh-CN"/>
              <a:t>rd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如：</a:t>
            </a:r>
            <a:endParaRPr lang="zh-CN" altLang="en-US"/>
          </a:p>
          <a:p>
            <a:r>
              <a:rPr lang="en-US" altLang="zh-CN"/>
              <a:t>     </a:t>
            </a:r>
            <a:r>
              <a:rPr lang="zh-CN" altLang="en-US"/>
              <a:t>add $rd, $rs, $rt</a:t>
            </a:r>
            <a:endParaRPr lang="zh-CN" altLang="en-US"/>
          </a:p>
          <a:p>
            <a:r>
              <a:rPr lang="zh-CN" altLang="en-US"/>
              <a:t>而</a:t>
            </a:r>
            <a:r>
              <a:rPr lang="en-US" altLang="zh-CN"/>
              <a:t>I</a:t>
            </a:r>
            <a:r>
              <a:rPr lang="zh-CN" altLang="en-US"/>
              <a:t>型指令的</a:t>
            </a:r>
            <a:r>
              <a:rPr lang="en-US" altLang="zh-CN"/>
              <a:t>regdest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，则所使用的寄存器为</a:t>
            </a:r>
            <a:r>
              <a:rPr lang="en-US" altLang="zh-CN"/>
              <a:t>rt</a:t>
            </a:r>
            <a:r>
              <a:rPr lang="zh-CN" altLang="en-US"/>
              <a:t>。</a:t>
            </a:r>
            <a:endParaRPr lang="zh-CN" altLang="en-US"/>
          </a:p>
          <a:p>
            <a:r>
              <a:rPr lang="en-US" altLang="zh-CN"/>
              <a:t>rs</a:t>
            </a:r>
            <a:r>
              <a:rPr lang="zh-CN" altLang="en-US"/>
              <a:t>为源操作数地址。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寄存器堆可读可写。</a:t>
            </a:r>
            <a:endParaRPr lang="zh-CN" altLang="en-US"/>
          </a:p>
          <a:p>
            <a:r>
              <a:rPr lang="zh-CN" altLang="en-US"/>
              <a:t>读则有两个输入的地址，其中一个必定为源操作数，第二个地址要么为</a:t>
            </a:r>
            <a:r>
              <a:rPr lang="en-US" altLang="zh-CN"/>
              <a:t>rt</a:t>
            </a:r>
            <a:r>
              <a:rPr lang="zh-CN" altLang="en-US"/>
              <a:t>，要么为</a:t>
            </a:r>
            <a:r>
              <a:rPr lang="en-US" altLang="zh-CN"/>
              <a:t>0</a:t>
            </a:r>
            <a:r>
              <a:rPr lang="zh-CN" altLang="en-US"/>
              <a:t>寄存器。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写则有写使能信号、要写的操作数、和要写的地址。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790" y="5777865"/>
            <a:ext cx="6167120" cy="8140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166870" y="1254760"/>
            <a:ext cx="406400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063156"/>
                </a:solidFill>
                <a:sym typeface="+mn-ea"/>
              </a:rPr>
              <a:t>// 寄存器堆读地址赋值：rs、rt地址</a:t>
            </a:r>
            <a:endParaRPr lang="zh-CN" altLang="en-US" sz="1600">
              <a:solidFill>
                <a:srgbClr val="063156"/>
              </a:solidFill>
            </a:endParaRPr>
          </a:p>
          <a:p>
            <a:r>
              <a:rPr lang="zh-CN" altLang="en-US" sz="1600">
                <a:solidFill>
                  <a:srgbClr val="063156"/>
                </a:solidFill>
                <a:sym typeface="+mn-ea"/>
              </a:rPr>
              <a:t>    assign readdata1_addr = instruction[25:21];</a:t>
            </a:r>
            <a:endParaRPr lang="zh-CN" altLang="en-US" sz="1600">
              <a:solidFill>
                <a:srgbClr val="063156"/>
              </a:solidFill>
            </a:endParaRPr>
          </a:p>
          <a:p>
            <a:r>
              <a:rPr lang="zh-CN" altLang="en-US" sz="1600">
                <a:solidFill>
                  <a:srgbClr val="063156"/>
                </a:solidFill>
                <a:sym typeface="+mn-ea"/>
              </a:rPr>
              <a:t>    assign readdata2_addr = regdest ? instruction[20:16] : 0;</a:t>
            </a:r>
            <a:endParaRPr lang="zh-CN" altLang="en-US" sz="1600">
              <a:solidFill>
                <a:srgbClr val="063156"/>
              </a:solidFill>
            </a:endParaRPr>
          </a:p>
          <a:p>
            <a:r>
              <a:rPr lang="zh-CN" altLang="en-US" sz="1600">
                <a:solidFill>
                  <a:srgbClr val="063156"/>
                </a:solidFill>
                <a:sym typeface="+mn-ea"/>
              </a:rPr>
              <a:t>    // 寄存器堆：提供运算操作数，接收写回数据</a:t>
            </a:r>
            <a:endParaRPr lang="zh-CN" altLang="en-US" sz="1600">
              <a:solidFill>
                <a:srgbClr val="063156"/>
              </a:solidFill>
            </a:endParaRPr>
          </a:p>
          <a:p>
            <a:r>
              <a:rPr lang="zh-CN" altLang="en-US" sz="1600">
                <a:solidFill>
                  <a:srgbClr val="063156"/>
                </a:solidFill>
                <a:sym typeface="+mn-ea"/>
              </a:rPr>
              <a:t>    regfile regfile(</a:t>
            </a:r>
            <a:endParaRPr lang="zh-CN" altLang="en-US" sz="1600">
              <a:solidFill>
                <a:srgbClr val="063156"/>
              </a:solidFill>
            </a:endParaRPr>
          </a:p>
          <a:p>
            <a:r>
              <a:rPr lang="zh-CN" altLang="en-US" sz="1600">
                <a:solidFill>
                  <a:srgbClr val="063156"/>
                </a:solidFill>
                <a:sym typeface="+mn-ea"/>
              </a:rPr>
              <a:t>        .clk(div_clk), </a:t>
            </a:r>
            <a:endParaRPr lang="zh-CN" altLang="en-US" sz="1600">
              <a:solidFill>
                <a:srgbClr val="063156"/>
              </a:solidFill>
            </a:endParaRPr>
          </a:p>
          <a:p>
            <a:r>
              <a:rPr lang="zh-CN" altLang="en-US" sz="1600">
                <a:solidFill>
                  <a:srgbClr val="063156"/>
                </a:solidFill>
                <a:sym typeface="+mn-ea"/>
              </a:rPr>
              <a:t>        .write_en(regwrite), </a:t>
            </a:r>
            <a:endParaRPr lang="zh-CN" altLang="en-US" sz="1600">
              <a:solidFill>
                <a:srgbClr val="063156"/>
              </a:solidFill>
            </a:endParaRPr>
          </a:p>
          <a:p>
            <a:r>
              <a:rPr lang="zh-CN" altLang="en-US" sz="1600">
                <a:solidFill>
                  <a:srgbClr val="063156"/>
                </a:solidFill>
                <a:sym typeface="+mn-ea"/>
              </a:rPr>
              <a:t>        .regaddr1(readdata1_addr), </a:t>
            </a:r>
            <a:endParaRPr lang="zh-CN" altLang="en-US" sz="1600">
              <a:solidFill>
                <a:srgbClr val="063156"/>
              </a:solidFill>
            </a:endParaRPr>
          </a:p>
          <a:p>
            <a:r>
              <a:rPr lang="zh-CN" altLang="en-US" sz="1600">
                <a:solidFill>
                  <a:srgbClr val="063156"/>
                </a:solidFill>
                <a:sym typeface="+mn-ea"/>
              </a:rPr>
              <a:t>        .regaddr2(readdata2_addr), </a:t>
            </a:r>
            <a:endParaRPr lang="zh-CN" altLang="en-US" sz="1600">
              <a:solidFill>
                <a:srgbClr val="063156"/>
              </a:solidFill>
            </a:endParaRPr>
          </a:p>
          <a:p>
            <a:r>
              <a:rPr lang="zh-CN" altLang="en-US" sz="1600">
                <a:solidFill>
                  <a:srgbClr val="063156"/>
                </a:solidFill>
                <a:sym typeface="+mn-ea"/>
              </a:rPr>
              <a:t>        .data_out1(readdata1), </a:t>
            </a:r>
            <a:endParaRPr lang="zh-CN" altLang="en-US" sz="1600">
              <a:solidFill>
                <a:srgbClr val="063156"/>
              </a:solidFill>
            </a:endParaRPr>
          </a:p>
          <a:p>
            <a:r>
              <a:rPr lang="zh-CN" altLang="en-US" sz="1600">
                <a:solidFill>
                  <a:srgbClr val="063156"/>
                </a:solidFill>
                <a:sym typeface="+mn-ea"/>
              </a:rPr>
              <a:t>        .data_out2(readdata2),  </a:t>
            </a:r>
            <a:endParaRPr lang="zh-CN" altLang="en-US" sz="1600">
              <a:solidFill>
                <a:srgbClr val="063156"/>
              </a:solidFill>
            </a:endParaRPr>
          </a:p>
          <a:p>
            <a:r>
              <a:rPr lang="zh-CN" altLang="en-US" sz="1600">
                <a:solidFill>
                  <a:srgbClr val="063156"/>
                </a:solidFill>
                <a:sym typeface="+mn-ea"/>
              </a:rPr>
              <a:t>        .data_addr(write_data_reg_addr), </a:t>
            </a:r>
            <a:endParaRPr lang="zh-CN" altLang="en-US" sz="1600">
              <a:solidFill>
                <a:srgbClr val="063156"/>
              </a:solidFill>
            </a:endParaRPr>
          </a:p>
          <a:p>
            <a:r>
              <a:rPr lang="zh-CN" altLang="en-US" sz="1600">
                <a:solidFill>
                  <a:srgbClr val="063156"/>
                </a:solidFill>
                <a:sym typeface="+mn-ea"/>
              </a:rPr>
              <a:t>        .data_in(write_data_in)</a:t>
            </a:r>
            <a:endParaRPr lang="zh-CN" altLang="en-US" sz="1600">
              <a:solidFill>
                <a:srgbClr val="063156"/>
              </a:solidFill>
            </a:endParaRPr>
          </a:p>
          <a:p>
            <a:r>
              <a:rPr lang="zh-CN" altLang="en-US" sz="1600">
                <a:solidFill>
                  <a:srgbClr val="063156"/>
                </a:solidFill>
                <a:sym typeface="+mn-ea"/>
              </a:rPr>
              <a:t>    );    </a:t>
            </a:r>
            <a:endParaRPr lang="zh-CN" altLang="en-US" sz="1600"/>
          </a:p>
          <a:p>
            <a:endParaRPr lang="zh-CN" altLang="en-US"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55488" y="4722920"/>
            <a:ext cx="836511" cy="2135080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10800000">
            <a:off x="0" y="0"/>
            <a:ext cx="836511" cy="2135080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>
            <p:custDataLst>
              <p:tags r:id="rId1"/>
            </p:custDataLst>
          </p:nvPr>
        </p:nvGrpSpPr>
        <p:grpSpPr>
          <a:xfrm>
            <a:off x="920565" y="368573"/>
            <a:ext cx="3449320" cy="1491615"/>
            <a:chOff x="4207676" y="920398"/>
            <a:chExt cx="3449320" cy="1491615"/>
          </a:xfrm>
        </p:grpSpPr>
        <p:sp>
          <p:nvSpPr>
            <p:cNvPr id="63" name="文本框1"/>
            <p:cNvSpPr txBox="1"/>
            <p:nvPr>
              <p:custDataLst>
                <p:tags r:id="rId2"/>
              </p:custDataLst>
            </p:nvPr>
          </p:nvSpPr>
          <p:spPr>
            <a:xfrm>
              <a:off x="4207676" y="920398"/>
              <a:ext cx="344932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+mn-ea"/>
                </a:rPr>
                <a:t>重要模块具体介绍</a:t>
              </a:r>
              <a:endParaRPr kumimoji="0" lang="zh-CN" altLang="id-ID" sz="3200" b="1" i="0" u="none" strike="noStrike" kern="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"/>
              </p:custDataLst>
            </p:nvPr>
          </p:nvSpPr>
          <p:spPr>
            <a:xfrm>
              <a:off x="6128551" y="1643663"/>
              <a:ext cx="99975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0" y="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6115" y="95186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063156"/>
                </a:solidFill>
              </a:rPr>
              <a:t>顶层模块</a:t>
            </a:r>
            <a:r>
              <a:rPr lang="en-US" altLang="zh-CN" sz="2000" b="1">
                <a:solidFill>
                  <a:srgbClr val="063156"/>
                </a:solidFill>
              </a:rPr>
              <a:t>——</a:t>
            </a:r>
            <a:r>
              <a:rPr lang="zh-CN" altLang="en-US" sz="2000" b="1">
                <a:solidFill>
                  <a:srgbClr val="063156"/>
                </a:solidFill>
              </a:rPr>
              <a:t>执行</a:t>
            </a:r>
            <a:endParaRPr lang="zh-CN" altLang="en-US" sz="2000" b="1">
              <a:solidFill>
                <a:srgbClr val="063156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30725" y="35426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606925" y="43357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36600" y="1350645"/>
            <a:ext cx="108966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译码阶段 → 立即数(instruction[15:0]) → 符号/零扩展 → 选择扩展类型 → ALU操作数2候选</a:t>
            </a:r>
            <a:endParaRPr lang="zh-CN" altLang="en-US"/>
          </a:p>
          <a:p>
            <a:r>
              <a:rPr lang="zh-CN" altLang="en-US"/>
              <a:t>          </a:t>
            </a:r>
            <a:r>
              <a:rPr lang="en-US" altLang="zh-CN"/>
              <a:t>	</a:t>
            </a:r>
            <a:r>
              <a:rPr lang="zh-CN" altLang="en-US"/>
              <a:t>→ 寄存器堆读数据(readdata1/readdata2) → 选择ALU操作数1/2 → ALU运算 → 结果/标志</a:t>
            </a:r>
            <a:endParaRPr lang="zh-CN" altLang="en-US"/>
          </a:p>
          <a:p>
            <a:r>
              <a:rPr lang="zh-CN" altLang="en-US"/>
              <a:t>          </a:t>
            </a:r>
            <a:r>
              <a:rPr lang="en-US" altLang="zh-CN"/>
              <a:t>	</a:t>
            </a:r>
            <a:r>
              <a:rPr lang="zh-CN" altLang="en-US"/>
              <a:t>→ 控制器控制信号(alusrc/zero_extern/use_sa/aluop等) → 指导操作数选择/ALU运算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19125" y="2466975"/>
            <a:ext cx="4064000" cy="42767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// 符号扩展（se）：保留数值的正负（用于有符号数，如addi/lw/sw/beq）</a:t>
            </a:r>
            <a:endParaRPr lang="zh-CN" altLang="en-US" sz="1600"/>
          </a:p>
          <a:p>
            <a:r>
              <a:rPr lang="zh-CN" altLang="en-US" sz="1600"/>
              <a:t>se se(</a:t>
            </a:r>
            <a:endParaRPr lang="zh-CN" altLang="en-US" sz="1600"/>
          </a:p>
          <a:p>
            <a:r>
              <a:rPr lang="zh-CN" altLang="en-US" sz="1600"/>
              <a:t>    .in(instruction[15:0]),  // 输入：指令的16位立即数字段</a:t>
            </a:r>
            <a:endParaRPr lang="zh-CN" altLang="en-US" sz="1600"/>
          </a:p>
          <a:p>
            <a:r>
              <a:rPr lang="zh-CN" altLang="en-US" sz="1600"/>
              <a:t>    .out(imm_after_se)       // 输出：32位符号扩展结果</a:t>
            </a:r>
            <a:endParaRPr lang="zh-CN" altLang="en-US" sz="1600"/>
          </a:p>
          <a:p>
            <a:r>
              <a:rPr lang="zh-CN" altLang="en-US" sz="1600"/>
              <a:t>);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// 零扩展（ue）：高位补0（用于无符号数，如andi/ori）</a:t>
            </a:r>
            <a:endParaRPr lang="zh-CN" altLang="en-US" sz="1600"/>
          </a:p>
          <a:p>
            <a:r>
              <a:rPr lang="zh-CN" altLang="en-US" sz="1600"/>
              <a:t>ue ue(</a:t>
            </a:r>
            <a:endParaRPr lang="zh-CN" altLang="en-US" sz="1600"/>
          </a:p>
          <a:p>
            <a:r>
              <a:rPr lang="zh-CN" altLang="en-US" sz="1600"/>
              <a:t>    .in(instruction[15:0]),  // 输入：指令的16位立即数字段</a:t>
            </a:r>
            <a:endParaRPr lang="zh-CN" altLang="en-US" sz="1600"/>
          </a:p>
          <a:p>
            <a:r>
              <a:rPr lang="zh-CN" altLang="en-US" sz="1600"/>
              <a:t>    .out(imm_after_ue)       // 输出：32位零扩展结果</a:t>
            </a:r>
            <a:endParaRPr lang="zh-CN" altLang="en-US" sz="1600"/>
          </a:p>
          <a:p>
            <a:r>
              <a:rPr lang="zh-CN" altLang="en-US" sz="1600"/>
              <a:t>);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6465570" y="2466975"/>
            <a:ext cx="406400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dup_mux se_or_ue_imm_to_alu(</a:t>
            </a:r>
            <a:endParaRPr lang="zh-CN" altLang="en-US" sz="1600"/>
          </a:p>
          <a:p>
            <a:r>
              <a:rPr lang="zh-CN" altLang="en-US" sz="1600"/>
              <a:t>    .a(imm_after_se),   // 选项a：符号扩展结果（zero_extern=0时选）</a:t>
            </a:r>
            <a:endParaRPr lang="zh-CN" altLang="en-US" sz="1600"/>
          </a:p>
          <a:p>
            <a:r>
              <a:rPr lang="zh-CN" altLang="en-US" sz="1600"/>
              <a:t>    .b(imm_after_ue),   // 选项b：零扩展结果（zero_extern=1时选）</a:t>
            </a:r>
            <a:endParaRPr lang="zh-CN" altLang="en-US" sz="1600"/>
          </a:p>
          <a:p>
            <a:r>
              <a:rPr lang="zh-CN" altLang="en-US" sz="1600"/>
              <a:t>    .s(</a:t>
            </a:r>
            <a:r>
              <a:rPr lang="zh-CN" altLang="en-US" sz="1600">
                <a:solidFill>
                  <a:srgbClr val="FF0000"/>
                </a:solidFill>
              </a:rPr>
              <a:t>zero_extern</a:t>
            </a:r>
            <a:r>
              <a:rPr lang="zh-CN" altLang="en-US" sz="1600"/>
              <a:t>),    // 选择信号：来自controller</a:t>
            </a:r>
            <a:endParaRPr lang="zh-CN" altLang="en-US" sz="1600"/>
          </a:p>
          <a:p>
            <a:r>
              <a:rPr lang="zh-CN" altLang="en-US" sz="1600"/>
              <a:t>    .out(imm_to_alu)    // 输出：最终送给ALU的32位立即数</a:t>
            </a:r>
            <a:endParaRPr lang="zh-CN" altLang="en-US" sz="1600"/>
          </a:p>
          <a:p>
            <a:r>
              <a:rPr lang="zh-CN" altLang="en-US" sz="1600"/>
              <a:t>);</a:t>
            </a:r>
            <a:endParaRPr lang="zh-CN" altLang="en-US" sz="160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820" y="5415280"/>
            <a:ext cx="5937885" cy="9709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55488" y="4722920"/>
            <a:ext cx="836511" cy="2135080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10800000">
            <a:off x="0" y="0"/>
            <a:ext cx="836511" cy="2135080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>
            <p:custDataLst>
              <p:tags r:id="rId1"/>
            </p:custDataLst>
          </p:nvPr>
        </p:nvGrpSpPr>
        <p:grpSpPr>
          <a:xfrm>
            <a:off x="920565" y="368573"/>
            <a:ext cx="3449320" cy="1491615"/>
            <a:chOff x="4207676" y="920398"/>
            <a:chExt cx="3449320" cy="1491615"/>
          </a:xfrm>
        </p:grpSpPr>
        <p:sp>
          <p:nvSpPr>
            <p:cNvPr id="63" name="文本框1"/>
            <p:cNvSpPr txBox="1"/>
            <p:nvPr>
              <p:custDataLst>
                <p:tags r:id="rId2"/>
              </p:custDataLst>
            </p:nvPr>
          </p:nvSpPr>
          <p:spPr>
            <a:xfrm>
              <a:off x="4207676" y="920398"/>
              <a:ext cx="344932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+mn-ea"/>
                </a:rPr>
                <a:t>重要模块具体介绍</a:t>
              </a:r>
              <a:endParaRPr kumimoji="0" lang="zh-CN" altLang="id-ID" sz="3200" b="1" i="0" u="none" strike="noStrike" kern="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"/>
              </p:custDataLst>
            </p:nvPr>
          </p:nvSpPr>
          <p:spPr>
            <a:xfrm>
              <a:off x="6128551" y="1643663"/>
              <a:ext cx="99975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0" y="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6115" y="95186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063156"/>
                </a:solidFill>
              </a:rPr>
              <a:t>顶层模块</a:t>
            </a:r>
            <a:r>
              <a:rPr lang="en-US" altLang="zh-CN" sz="2000" b="1">
                <a:solidFill>
                  <a:srgbClr val="063156"/>
                </a:solidFill>
              </a:rPr>
              <a:t>——</a:t>
            </a:r>
            <a:r>
              <a:rPr lang="zh-CN" altLang="en-US" sz="2000" b="1">
                <a:solidFill>
                  <a:srgbClr val="063156"/>
                </a:solidFill>
              </a:rPr>
              <a:t>执行</a:t>
            </a:r>
            <a:endParaRPr lang="zh-CN" altLang="en-US" sz="2000" b="1">
              <a:solidFill>
                <a:srgbClr val="063156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1480" y="1271270"/>
            <a:ext cx="605218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// 多路选择器：选择ALU操作数2（寄存器数据/立即数）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   dup_mux alu_op2(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       .a(readdata2), 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       .b(imm_to_alu), 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       .s(alusrc), 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       .out(aluop2)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   );</a:t>
            </a:r>
            <a:endParaRPr lang="zh-CN" altLang="en-US" sz="1400">
              <a:solidFill>
                <a:srgbClr val="063156"/>
              </a:solidFill>
              <a:sym typeface="+mn-ea"/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    // 移位量sa赋值，ALU操作数1选择（移位指令用sa/否则用rs）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   assign sa = instruction[10:6];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   assign aluop1 = use_sa ? {27'b0, sa} : readdata1;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   </a:t>
            </a:r>
            <a:endParaRPr lang="zh-CN" altLang="en-US" sz="1400">
              <a:solidFill>
                <a:srgbClr val="063156"/>
              </a:solidFill>
            </a:endParaRPr>
          </a:p>
          <a:p>
            <a:endParaRPr lang="zh-CN" altLang="en-US" sz="1400">
              <a:solidFill>
                <a:srgbClr val="063156"/>
              </a:solidFill>
            </a:endParaRPr>
          </a:p>
          <a:p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</a:t>
            </a:r>
            <a:endParaRPr lang="zh-CN" altLang="en-US" sz="1400">
              <a:solidFill>
                <a:srgbClr val="063156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85025" y="268605"/>
            <a:ext cx="406400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  alu alu(</a:t>
            </a:r>
            <a:endParaRPr lang="zh-CN" altLang="en-US" sz="1400">
              <a:solidFill>
                <a:srgbClr val="063156"/>
              </a:solidFill>
              <a:sym typeface="+mn-ea"/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   .a(aluop1),            // 输入：ALU操作数1</a:t>
            </a:r>
            <a:endParaRPr lang="zh-CN" altLang="en-US" sz="1400">
              <a:solidFill>
                <a:srgbClr val="063156"/>
              </a:solidFill>
              <a:sym typeface="+mn-ea"/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   .b(aluop2),            // 输入：ALU操作数2</a:t>
            </a:r>
            <a:endParaRPr lang="zh-CN" altLang="en-US" sz="1400">
              <a:solidFill>
                <a:srgbClr val="063156"/>
              </a:solidFill>
              <a:sym typeface="+mn-ea"/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   .op(aluop),            // 输入：运算类型（来自controller，4位）</a:t>
            </a:r>
            <a:endParaRPr lang="zh-CN" altLang="en-US" sz="1400">
              <a:solidFill>
                <a:srgbClr val="063156"/>
              </a:solidFill>
              <a:sym typeface="+mn-ea"/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   .sign_rst(alu_sign_reset), // 输入：标志复位（来自controller）</a:t>
            </a:r>
            <a:endParaRPr lang="zh-CN" altLang="en-US" sz="1400">
              <a:solidFill>
                <a:srgbClr val="063156"/>
              </a:solidFill>
              <a:sym typeface="+mn-ea"/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   .is_sign(is_sign),     // 输入：有符号运算使能（来自controller）</a:t>
            </a:r>
            <a:endParaRPr lang="zh-CN" altLang="en-US" sz="1400">
              <a:solidFill>
                <a:srgbClr val="063156"/>
              </a:solidFill>
              <a:sym typeface="+mn-ea"/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   .result(alu_result),   // 输出：32位运算结果</a:t>
            </a:r>
            <a:endParaRPr lang="zh-CN" altLang="en-US" sz="1400">
              <a:solidFill>
                <a:srgbClr val="063156"/>
              </a:solidFill>
              <a:sym typeface="+mn-ea"/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   .overflow(overflow),   // 输出：溢出标志（有符号运算超出范围时置1）</a:t>
            </a:r>
            <a:endParaRPr lang="zh-CN" altLang="en-US" sz="1400">
              <a:solidFill>
                <a:srgbClr val="063156"/>
              </a:solidFill>
              <a:sym typeface="+mn-ea"/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   .zero(zero)            // 输出：零标志（运算结果为0时置1）</a:t>
            </a:r>
            <a:endParaRPr lang="zh-CN" altLang="en-US" sz="1400">
              <a:solidFill>
                <a:srgbClr val="063156"/>
              </a:solidFill>
              <a:sym typeface="+mn-ea"/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);</a:t>
            </a:r>
            <a:endParaRPr lang="zh-CN" altLang="en-US" sz="1400">
              <a:solidFill>
                <a:srgbClr val="063156"/>
              </a:solidFill>
              <a:sym typeface="+mn-ea"/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// 零标志映射为相等标志，供分支指令判断（beq/bne）</a:t>
            </a:r>
            <a:endParaRPr lang="zh-CN" altLang="en-US" sz="1400">
              <a:solidFill>
                <a:srgbClr val="063156"/>
              </a:solidFill>
              <a:sym typeface="+mn-ea"/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assign equal = zero;</a:t>
            </a:r>
            <a:endParaRPr lang="zh-CN" altLang="en-US" sz="1400">
              <a:solidFill>
                <a:srgbClr val="063156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30725" y="35426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29810" y="7232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-1270" y="3505200"/>
            <a:ext cx="67367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add $t0, $s1, $s2（R 型）→ alusrc=0 → 选readdata2（$s2 的值）；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addi $t0, $s1, 10（I 型）→ alusrc=1 → 选imm_to_alu（扩展后的 10）</a:t>
            </a:r>
            <a:endParaRPr lang="zh-CN" altLang="en-US" sz="1600"/>
          </a:p>
        </p:txBody>
      </p:sp>
      <p:sp>
        <p:nvSpPr>
          <p:cNvPr id="9" name="文本框 8"/>
          <p:cNvSpPr txBox="1"/>
          <p:nvPr/>
        </p:nvSpPr>
        <p:spPr>
          <a:xfrm>
            <a:off x="-1270" y="4340860"/>
            <a:ext cx="766127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1600"/>
          </a:p>
          <a:p>
            <a:r>
              <a:rPr lang="zh-CN" altLang="en-US" sz="1600"/>
              <a:t>// 移位量sa：指令的10:6位（仅移位指令sll/srl使用）</a:t>
            </a:r>
            <a:endParaRPr lang="zh-CN" altLang="en-US" sz="1600"/>
          </a:p>
          <a:p>
            <a:r>
              <a:rPr lang="zh-CN" altLang="en-US" sz="1600"/>
              <a:t>assign sa = instruction[10:6];</a:t>
            </a:r>
            <a:endParaRPr lang="zh-CN" altLang="en-US" sz="1600"/>
          </a:p>
          <a:p>
            <a:r>
              <a:rPr lang="zh-CN" altLang="en-US" sz="1600"/>
              <a:t>// ALU操作数1选择：use_sa=1时用sa（移位指令），否则用readdata1（rs值）</a:t>
            </a:r>
            <a:endParaRPr lang="zh-CN" altLang="en-US" sz="1600"/>
          </a:p>
          <a:p>
            <a:r>
              <a:rPr lang="zh-CN" altLang="en-US" sz="1600"/>
              <a:t>assign aluop1 = use_sa ? {27'b0, sa} : readdata1;</a:t>
            </a:r>
            <a:endParaRPr lang="zh-CN" altLang="en-US" sz="16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5" y="5758180"/>
            <a:ext cx="6465570" cy="9201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55488" y="4722920"/>
            <a:ext cx="836511" cy="2135080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10800000">
            <a:off x="0" y="0"/>
            <a:ext cx="836511" cy="2135080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>
            <p:custDataLst>
              <p:tags r:id="rId1"/>
            </p:custDataLst>
          </p:nvPr>
        </p:nvGrpSpPr>
        <p:grpSpPr>
          <a:xfrm>
            <a:off x="920565" y="368573"/>
            <a:ext cx="3449320" cy="1491615"/>
            <a:chOff x="4207676" y="920398"/>
            <a:chExt cx="3449320" cy="1491615"/>
          </a:xfrm>
        </p:grpSpPr>
        <p:sp>
          <p:nvSpPr>
            <p:cNvPr id="63" name="文本框1"/>
            <p:cNvSpPr txBox="1"/>
            <p:nvPr>
              <p:custDataLst>
                <p:tags r:id="rId2"/>
              </p:custDataLst>
            </p:nvPr>
          </p:nvSpPr>
          <p:spPr>
            <a:xfrm>
              <a:off x="4207676" y="920398"/>
              <a:ext cx="344932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+mn-ea"/>
                </a:rPr>
                <a:t>重要模块具体介绍</a:t>
              </a:r>
              <a:endParaRPr kumimoji="0" lang="zh-CN" altLang="id-ID" sz="3200" b="1" i="0" u="none" strike="noStrike" kern="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"/>
              </p:custDataLst>
            </p:nvPr>
          </p:nvSpPr>
          <p:spPr>
            <a:xfrm>
              <a:off x="6128551" y="1643663"/>
              <a:ext cx="99975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0" y="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6115" y="95186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063156"/>
                </a:solidFill>
              </a:rPr>
              <a:t>顶层模块</a:t>
            </a:r>
            <a:r>
              <a:rPr lang="en-US" altLang="zh-CN" sz="2000" b="1">
                <a:solidFill>
                  <a:srgbClr val="063156"/>
                </a:solidFill>
              </a:rPr>
              <a:t>——</a:t>
            </a:r>
            <a:r>
              <a:rPr lang="zh-CN" altLang="en-US" sz="2000" b="1">
                <a:solidFill>
                  <a:srgbClr val="063156"/>
                </a:solidFill>
              </a:rPr>
              <a:t>访存</a:t>
            </a:r>
            <a:endParaRPr lang="zh-CN" altLang="en-US" sz="2000" b="1">
              <a:solidFill>
                <a:srgbClr val="063156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1480" y="1271270"/>
            <a:ext cx="6052185" cy="4184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063156"/>
                </a:solidFill>
              </a:rPr>
              <a:t>assign data_addr = alu_result;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assign writedata = readdata2;  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// 数据存储器写数据：寄存器rt的值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// 数据存储器：处理lw/sw指令的读写操作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data_mem datamem (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    .clka(~div_clk),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    .wea(memwrite),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    .addra(data_addr),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    .dina(writedata),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    .douta(mem_data)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);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// 分支地址生成：立即数符号扩展后左移2位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sl2_branch_addr sl2_branch_addr(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    .in(imm_after_se), 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    .out(imm_after_se_sl2)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);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assign branch_addr_after_se_sl2 = imm_after_se_sl2;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</a:t>
            </a:r>
            <a:endParaRPr lang="zh-CN" altLang="en-US" sz="1400">
              <a:solidFill>
                <a:srgbClr val="063156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56100" y="509905"/>
            <a:ext cx="406400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// 加法器：计算分支目标地址（PC+4 + 偏移量）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   adder branch_addr_adder(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       .a(pc_plus4), 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       .b(branch_addr_after_se_sl2), 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       .result(branch_addr)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   );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   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   // 跳转地址生成：26位偏移左移2位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   sl2_jump_addr sl2_jump_addr(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       .in(instruction[25:0]), 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       .out(j_addr_after_sl2)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   );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   // 拼接生成32位跳转地址：PC+4高4位 + 偏移量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  <a:sym typeface="+mn-ea"/>
              </a:rPr>
              <a:t>    assign j_addr = {pc_plus4[31:28], j_addr_after_sl2};</a:t>
            </a:r>
            <a:endParaRPr lang="zh-CN" altLang="en-US" sz="1400"/>
          </a:p>
        </p:txBody>
      </p:sp>
      <p:sp>
        <p:nvSpPr>
          <p:cNvPr id="10" name="文本框 9"/>
          <p:cNvSpPr txBox="1"/>
          <p:nvPr/>
        </p:nvSpPr>
        <p:spPr>
          <a:xfrm>
            <a:off x="4530725" y="35426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606925" y="43357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180" y="4427220"/>
            <a:ext cx="7322820" cy="24307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333105" y="2950845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ALU</a:t>
            </a:r>
            <a:r>
              <a:rPr lang="zh-CN" altLang="en-US">
                <a:sym typeface="+mn-ea"/>
              </a:rPr>
              <a:t>中计算出一个</a:t>
            </a:r>
            <a:r>
              <a:rPr lang="en-US" altLang="zh-CN">
                <a:sym typeface="+mn-ea"/>
              </a:rPr>
              <a:t>alu_rusult,</a:t>
            </a:r>
            <a:r>
              <a:rPr lang="zh-CN" altLang="en-US">
                <a:sym typeface="+mn-ea"/>
              </a:rPr>
              <a:t>前面还有</a:t>
            </a:r>
            <a:r>
              <a:rPr lang="en-US" altLang="zh-CN">
                <a:sym typeface="+mn-ea"/>
              </a:rPr>
              <a:t>readdata2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分情况说明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420100" y="1271270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后半部分主要是分支跳转计算地址</a:t>
            </a:r>
            <a:endParaRPr lang="zh-CN" altLang="en-US"/>
          </a:p>
          <a:p>
            <a:r>
              <a:rPr lang="zh-CN" altLang="en-US"/>
              <a:t>如：</a:t>
            </a:r>
            <a:endParaRPr lang="zh-CN" altLang="en-US"/>
          </a:p>
          <a:p>
            <a:r>
              <a:rPr lang="en-US" altLang="zh-CN"/>
              <a:t>beq $1 $2 lable</a:t>
            </a:r>
            <a:endParaRPr lang="en-US" altLang="zh-CN"/>
          </a:p>
          <a:p>
            <a:r>
              <a:rPr lang="zh-CN" altLang="en-US"/>
              <a:t>那么要跳转到的地址就是</a:t>
            </a:r>
            <a:endParaRPr lang="zh-CN" altLang="en-US"/>
          </a:p>
          <a:p>
            <a:r>
              <a:rPr lang="en-US" altLang="zh-CN"/>
              <a:t>PC+4+</a:t>
            </a:r>
            <a:r>
              <a:rPr lang="zh-CN" altLang="en-US"/>
              <a:t>（</a:t>
            </a:r>
            <a:r>
              <a:rPr lang="en-US" altLang="zh-CN"/>
              <a:t>lable</a:t>
            </a:r>
            <a:r>
              <a:rPr lang="zh-CN" altLang="en-US"/>
              <a:t>偏移量</a:t>
            </a:r>
            <a:r>
              <a:rPr lang="en-US" altLang="zh-CN"/>
              <a:t>*4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420100" y="72390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一条指令只能是 “数据访存类（lw/sw）” 或 “控制流类（beq/bne/j）”，不会同时触发两部分逻辑：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0"/>
            <a:ext cx="3755253" cy="6858000"/>
            <a:chOff x="-1" y="0"/>
            <a:chExt cx="2952435" cy="6858000"/>
          </a:xfrm>
        </p:grpSpPr>
        <p:sp>
          <p:nvSpPr>
            <p:cNvPr id="7" name="任意多边形: 形状 6"/>
            <p:cNvSpPr/>
            <p:nvPr/>
          </p:nvSpPr>
          <p:spPr>
            <a:xfrm>
              <a:off x="-1" y="0"/>
              <a:ext cx="2952435" cy="6857999"/>
            </a:xfrm>
            <a:custGeom>
              <a:avLst/>
              <a:gdLst>
                <a:gd name="connsiteX0" fmla="*/ 0 w 2530135"/>
                <a:gd name="connsiteY0" fmla="*/ 0 h 6858000"/>
                <a:gd name="connsiteX1" fmla="*/ 854975 w 2530135"/>
                <a:gd name="connsiteY1" fmla="*/ 0 h 6858000"/>
                <a:gd name="connsiteX2" fmla="*/ 2530135 w 2530135"/>
                <a:gd name="connsiteY2" fmla="*/ 6858000 h 6858000"/>
                <a:gd name="connsiteX3" fmla="*/ 0 w 2530135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0135" h="6858000">
                  <a:moveTo>
                    <a:pt x="0" y="0"/>
                  </a:moveTo>
                  <a:lnTo>
                    <a:pt x="854975" y="0"/>
                  </a:lnTo>
                  <a:lnTo>
                    <a:pt x="253013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63156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 rot="10800000" flipH="1">
              <a:off x="0" y="0"/>
              <a:ext cx="2530135" cy="6858000"/>
            </a:xfrm>
            <a:custGeom>
              <a:avLst/>
              <a:gdLst>
                <a:gd name="connsiteX0" fmla="*/ 0 w 2530135"/>
                <a:gd name="connsiteY0" fmla="*/ 0 h 6858000"/>
                <a:gd name="connsiteX1" fmla="*/ 854975 w 2530135"/>
                <a:gd name="connsiteY1" fmla="*/ 0 h 6858000"/>
                <a:gd name="connsiteX2" fmla="*/ 2530135 w 2530135"/>
                <a:gd name="connsiteY2" fmla="*/ 6858000 h 6858000"/>
                <a:gd name="connsiteX3" fmla="*/ 0 w 2530135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0135" h="6858000">
                  <a:moveTo>
                    <a:pt x="0" y="0"/>
                  </a:moveTo>
                  <a:lnTo>
                    <a:pt x="854975" y="0"/>
                  </a:lnTo>
                  <a:lnTo>
                    <a:pt x="253013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63156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" name="直角三角形 8"/>
            <p:cNvSpPr/>
            <p:nvPr/>
          </p:nvSpPr>
          <p:spPr>
            <a:xfrm>
              <a:off x="0" y="2362200"/>
              <a:ext cx="2105025" cy="44958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rot="10800000" flipH="1">
              <a:off x="0" y="0"/>
              <a:ext cx="2105025" cy="44958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直角三角形 10"/>
            <p:cNvSpPr/>
            <p:nvPr/>
          </p:nvSpPr>
          <p:spPr>
            <a:xfrm>
              <a:off x="0" y="0"/>
              <a:ext cx="2105025" cy="68580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直角三角形 11"/>
            <p:cNvSpPr/>
            <p:nvPr/>
          </p:nvSpPr>
          <p:spPr>
            <a:xfrm rot="10800000" flipH="1">
              <a:off x="0" y="0"/>
              <a:ext cx="2105025" cy="68580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直角三角形 12"/>
            <p:cNvSpPr/>
            <p:nvPr/>
          </p:nvSpPr>
          <p:spPr>
            <a:xfrm>
              <a:off x="-1" y="0"/>
              <a:ext cx="2945454" cy="68580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直角三角形 13"/>
            <p:cNvSpPr/>
            <p:nvPr/>
          </p:nvSpPr>
          <p:spPr>
            <a:xfrm rot="10800000" flipH="1">
              <a:off x="0" y="0"/>
              <a:ext cx="2533650" cy="68580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8" name="任意多边形: 形状 17"/>
          <p:cNvSpPr/>
          <p:nvPr/>
        </p:nvSpPr>
        <p:spPr>
          <a:xfrm flipH="1">
            <a:off x="11677649" y="0"/>
            <a:ext cx="514350" cy="6858000"/>
          </a:xfrm>
          <a:custGeom>
            <a:avLst/>
            <a:gdLst>
              <a:gd name="connsiteX0" fmla="*/ 0 w 2530135"/>
              <a:gd name="connsiteY0" fmla="*/ 0 h 6858000"/>
              <a:gd name="connsiteX1" fmla="*/ 854975 w 2530135"/>
              <a:gd name="connsiteY1" fmla="*/ 0 h 6858000"/>
              <a:gd name="connsiteX2" fmla="*/ 2530135 w 2530135"/>
              <a:gd name="connsiteY2" fmla="*/ 6858000 h 6858000"/>
              <a:gd name="connsiteX3" fmla="*/ 0 w 2530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0135" h="6858000">
                <a:moveTo>
                  <a:pt x="0" y="0"/>
                </a:moveTo>
                <a:lnTo>
                  <a:pt x="854975" y="0"/>
                </a:lnTo>
                <a:lnTo>
                  <a:pt x="253013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63156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0800000">
            <a:off x="11677650" y="0"/>
            <a:ext cx="514350" cy="6858000"/>
          </a:xfrm>
          <a:custGeom>
            <a:avLst/>
            <a:gdLst>
              <a:gd name="connsiteX0" fmla="*/ 0 w 2530135"/>
              <a:gd name="connsiteY0" fmla="*/ 0 h 6858000"/>
              <a:gd name="connsiteX1" fmla="*/ 854975 w 2530135"/>
              <a:gd name="connsiteY1" fmla="*/ 0 h 6858000"/>
              <a:gd name="connsiteX2" fmla="*/ 2530135 w 2530135"/>
              <a:gd name="connsiteY2" fmla="*/ 6858000 h 6858000"/>
              <a:gd name="connsiteX3" fmla="*/ 0 w 2530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0135" h="6858000">
                <a:moveTo>
                  <a:pt x="0" y="0"/>
                </a:moveTo>
                <a:lnTo>
                  <a:pt x="854975" y="0"/>
                </a:lnTo>
                <a:lnTo>
                  <a:pt x="253013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63156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直角三角形 19"/>
          <p:cNvSpPr/>
          <p:nvPr/>
        </p:nvSpPr>
        <p:spPr>
          <a:xfrm flipH="1">
            <a:off x="10944224" y="2857500"/>
            <a:ext cx="1247775" cy="4000500"/>
          </a:xfrm>
          <a:prstGeom prst="rtTriangle">
            <a:avLst/>
          </a:prstGeom>
          <a:solidFill>
            <a:srgbClr val="063156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6" name="直角三角形 25"/>
          <p:cNvSpPr/>
          <p:nvPr/>
        </p:nvSpPr>
        <p:spPr>
          <a:xfrm flipH="1">
            <a:off x="10624628" y="2956264"/>
            <a:ext cx="1567371" cy="3901736"/>
          </a:xfrm>
          <a:prstGeom prst="rtTriangle">
            <a:avLst/>
          </a:prstGeom>
          <a:solidFill>
            <a:srgbClr val="063156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388936" y="2641363"/>
            <a:ext cx="28954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8800" b="1" dirty="0">
                <a:solidFill>
                  <a:srgbClr val="063156"/>
                </a:solidFill>
                <a:latin typeface="Calibri" panose="020F0502020204030204"/>
                <a:ea typeface="思源宋体 CN Medium" panose="02020500000000000000" pitchFamily="18" charset="-122"/>
              </a:rPr>
              <a:t>目录</a:t>
            </a:r>
            <a:endParaRPr lang="zh-CN" altLang="en-US" sz="8800" b="1" dirty="0">
              <a:solidFill>
                <a:srgbClr val="063156"/>
              </a:solidFill>
              <a:latin typeface="Calibri" panose="020F0502020204030204"/>
              <a:ea typeface="思源宋体 CN Medium" panose="02020500000000000000" pitchFamily="18" charset="-122"/>
            </a:endParaRPr>
          </a:p>
        </p:txBody>
      </p:sp>
      <p:grpSp>
        <p:nvGrpSpPr>
          <p:cNvPr id="28" name="组合 27"/>
          <p:cNvGrpSpPr/>
          <p:nvPr>
            <p:custDataLst>
              <p:tags r:id="rId1"/>
            </p:custDataLst>
          </p:nvPr>
        </p:nvGrpSpPr>
        <p:grpSpPr>
          <a:xfrm>
            <a:off x="6518286" y="519095"/>
            <a:ext cx="2575706" cy="922020"/>
            <a:chOff x="4957161" y="764921"/>
            <a:chExt cx="2575706" cy="922020"/>
          </a:xfrm>
        </p:grpSpPr>
        <p:sp>
          <p:nvSpPr>
            <p:cNvPr id="29" name="文本框 28"/>
            <p:cNvSpPr txBox="1"/>
            <p:nvPr>
              <p:custDataLst>
                <p:tags r:id="rId2"/>
              </p:custDataLst>
            </p:nvPr>
          </p:nvSpPr>
          <p:spPr>
            <a:xfrm>
              <a:off x="4957161" y="764921"/>
              <a:ext cx="954107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1" i="0" u="none" strike="noStrike" kern="0" cap="none" spc="0" normalizeH="0" baseline="0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ea typeface="思源黑体 CN Medium" panose="020B0600000000000000" pitchFamily="34" charset="-122"/>
                </a:rPr>
                <a:t>01</a:t>
              </a:r>
              <a:endParaRPr kumimoji="0" lang="zh-CN" alt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ea typeface="思源黑体 CN Medium" panose="020B0600000000000000" pitchFamily="34" charset="-122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3"/>
              </p:custDataLst>
            </p:nvPr>
          </p:nvSpPr>
          <p:spPr>
            <a:xfrm>
              <a:off x="5927587" y="1006033"/>
              <a:ext cx="160528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cs typeface="+mn-ea"/>
                  <a:sym typeface="+mn-lt"/>
                </a:rPr>
                <a:t>项目概述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>
            <p:custDataLst>
              <p:tags r:id="rId4"/>
            </p:custDataLst>
          </p:nvPr>
        </p:nvGrpSpPr>
        <p:grpSpPr>
          <a:xfrm>
            <a:off x="6534605" y="2880697"/>
            <a:ext cx="3642508" cy="922020"/>
            <a:chOff x="4957160" y="3491508"/>
            <a:chExt cx="3642508" cy="922020"/>
          </a:xfrm>
        </p:grpSpPr>
        <p:sp>
          <p:nvSpPr>
            <p:cNvPr id="34" name="文本框 33"/>
            <p:cNvSpPr txBox="1"/>
            <p:nvPr>
              <p:custDataLst>
                <p:tags r:id="rId5"/>
              </p:custDataLst>
            </p:nvPr>
          </p:nvSpPr>
          <p:spPr>
            <a:xfrm>
              <a:off x="4957160" y="3491508"/>
              <a:ext cx="954107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1" i="0" u="none" strike="noStrike" kern="0" cap="none" spc="0" normalizeH="0" baseline="0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ea typeface="思源黑体 CN Medium" panose="020B0600000000000000" pitchFamily="34" charset="-122"/>
                </a:rPr>
                <a:t>03</a:t>
              </a:r>
              <a:endParaRPr kumimoji="0" lang="zh-CN" alt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ea typeface="思源黑体 CN Medium" panose="020B0600000000000000" pitchFamily="34" charset="-122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6"/>
              </p:custDataLst>
            </p:nvPr>
          </p:nvSpPr>
          <p:spPr>
            <a:xfrm>
              <a:off x="5927588" y="3652798"/>
              <a:ext cx="267208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cs typeface="+mn-ea"/>
                  <a:sym typeface="+mn-lt"/>
                </a:rPr>
                <a:t>模块列表与功能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>
            <p:custDataLst>
              <p:tags r:id="rId7"/>
            </p:custDataLst>
          </p:nvPr>
        </p:nvGrpSpPr>
        <p:grpSpPr>
          <a:xfrm>
            <a:off x="6534605" y="1687895"/>
            <a:ext cx="3270587" cy="922020"/>
            <a:chOff x="4973480" y="2039638"/>
            <a:chExt cx="3270587" cy="922020"/>
          </a:xfrm>
        </p:grpSpPr>
        <p:sp>
          <p:nvSpPr>
            <p:cNvPr id="39" name="文本框 38"/>
            <p:cNvSpPr txBox="1"/>
            <p:nvPr>
              <p:custDataLst>
                <p:tags r:id="rId8"/>
              </p:custDataLst>
            </p:nvPr>
          </p:nvSpPr>
          <p:spPr>
            <a:xfrm>
              <a:off x="4973480" y="2039638"/>
              <a:ext cx="954107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1" i="0" u="none" strike="noStrike" kern="0" cap="none" spc="0" normalizeH="0" baseline="0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ea typeface="思源黑体 CN Medium" panose="020B0600000000000000" pitchFamily="34" charset="-122"/>
                </a:rPr>
                <a:t>02</a:t>
              </a:r>
              <a:endParaRPr kumimoji="0" lang="zh-CN" alt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ea typeface="思源黑体 CN Medium" panose="020B0600000000000000" pitchFamily="34" charset="-122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9"/>
              </p:custDataLst>
            </p:nvPr>
          </p:nvSpPr>
          <p:spPr>
            <a:xfrm>
              <a:off x="5927587" y="2232605"/>
              <a:ext cx="231648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cs typeface="+mn-ea"/>
                  <a:sym typeface="+mn-lt"/>
                </a:rPr>
                <a:t>总体结构设计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>
            <p:custDataLst>
              <p:tags r:id="rId10"/>
            </p:custDataLst>
          </p:nvPr>
        </p:nvGrpSpPr>
        <p:grpSpPr>
          <a:xfrm>
            <a:off x="6576283" y="4001869"/>
            <a:ext cx="3993853" cy="922020"/>
            <a:chOff x="4973479" y="4943378"/>
            <a:chExt cx="3993853" cy="922020"/>
          </a:xfrm>
        </p:grpSpPr>
        <p:sp>
          <p:nvSpPr>
            <p:cNvPr id="44" name="文本框 43"/>
            <p:cNvSpPr txBox="1"/>
            <p:nvPr>
              <p:custDataLst>
                <p:tags r:id="rId11"/>
              </p:custDataLst>
            </p:nvPr>
          </p:nvSpPr>
          <p:spPr>
            <a:xfrm>
              <a:off x="4973479" y="4943378"/>
              <a:ext cx="954107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1" i="0" u="none" strike="noStrike" kern="0" cap="none" spc="0" normalizeH="0" baseline="0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ea typeface="思源黑体 CN Medium" panose="020B0600000000000000" pitchFamily="34" charset="-122"/>
                </a:rPr>
                <a:t>04</a:t>
              </a:r>
              <a:endParaRPr kumimoji="0" lang="zh-CN" alt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ea typeface="思源黑体 CN Medium" panose="020B0600000000000000" pitchFamily="34" charset="-122"/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12"/>
              </p:custDataLst>
            </p:nvPr>
          </p:nvSpPr>
          <p:spPr>
            <a:xfrm>
              <a:off x="5939652" y="5145311"/>
              <a:ext cx="302768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cs typeface="+mn-ea"/>
                  <a:sym typeface="+mn-lt"/>
                </a:rPr>
                <a:t>重要模块具体介绍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13"/>
            </p:custDataLst>
          </p:nvPr>
        </p:nvGrpSpPr>
        <p:grpSpPr>
          <a:xfrm>
            <a:off x="6576283" y="5122644"/>
            <a:ext cx="3993853" cy="1155068"/>
            <a:chOff x="4973479" y="4943378"/>
            <a:chExt cx="3993853" cy="1155068"/>
          </a:xfrm>
        </p:grpSpPr>
        <p:sp>
          <p:nvSpPr>
            <p:cNvPr id="3" name="文本框 2"/>
            <p:cNvSpPr txBox="1"/>
            <p:nvPr>
              <p:custDataLst>
                <p:tags r:id="rId14"/>
              </p:custDataLst>
            </p:nvPr>
          </p:nvSpPr>
          <p:spPr>
            <a:xfrm>
              <a:off x="4973479" y="4943378"/>
              <a:ext cx="954107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1" i="0" u="none" strike="noStrike" kern="0" cap="none" spc="0" normalizeH="0" baseline="0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ea typeface="思源黑体 CN Medium" panose="020B0600000000000000" pitchFamily="34" charset="-122"/>
                </a:rPr>
                <a:t>05</a:t>
              </a:r>
              <a:endParaRPr kumimoji="0" lang="zh-CN" altLang="en-US" sz="5400" b="1" i="0" u="none" strike="noStrike" kern="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ea typeface="思源黑体 CN Medium" panose="020B0600000000000000" pitchFamily="34" charset="-122"/>
              </a:endParaRPr>
            </a:p>
          </p:txBody>
        </p:sp>
        <p:sp>
          <p:nvSpPr>
            <p:cNvPr id="4" name="文本框 3"/>
            <p:cNvSpPr txBox="1"/>
            <p:nvPr>
              <p:custDataLst>
                <p:tags r:id="rId15"/>
              </p:custDataLst>
            </p:nvPr>
          </p:nvSpPr>
          <p:spPr>
            <a:xfrm>
              <a:off x="5939652" y="5145311"/>
              <a:ext cx="3027680" cy="953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cs typeface="+mn-ea"/>
                  <a:sym typeface="+mn-lt"/>
                </a:rPr>
                <a:t>仿真波形验证和上板</a:t>
              </a:r>
              <a:endPara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55488" y="4722920"/>
            <a:ext cx="836511" cy="2135080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10800000">
            <a:off x="0" y="0"/>
            <a:ext cx="836511" cy="2135080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>
            <p:custDataLst>
              <p:tags r:id="rId1"/>
            </p:custDataLst>
          </p:nvPr>
        </p:nvGrpSpPr>
        <p:grpSpPr>
          <a:xfrm>
            <a:off x="920565" y="368573"/>
            <a:ext cx="3449320" cy="1491615"/>
            <a:chOff x="4207676" y="920398"/>
            <a:chExt cx="3449320" cy="1491615"/>
          </a:xfrm>
        </p:grpSpPr>
        <p:sp>
          <p:nvSpPr>
            <p:cNvPr id="63" name="文本框1"/>
            <p:cNvSpPr txBox="1"/>
            <p:nvPr>
              <p:custDataLst>
                <p:tags r:id="rId2"/>
              </p:custDataLst>
            </p:nvPr>
          </p:nvSpPr>
          <p:spPr>
            <a:xfrm>
              <a:off x="4207676" y="920398"/>
              <a:ext cx="344932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+mn-ea"/>
                </a:rPr>
                <a:t>重要模块具体介绍</a:t>
              </a:r>
              <a:endParaRPr kumimoji="0" lang="zh-CN" altLang="id-ID" sz="3200" b="1" i="0" u="none" strike="noStrike" kern="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"/>
              </p:custDataLst>
            </p:nvPr>
          </p:nvSpPr>
          <p:spPr>
            <a:xfrm>
              <a:off x="6128551" y="1643663"/>
              <a:ext cx="99975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0" y="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6115" y="95186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063156"/>
                </a:solidFill>
              </a:rPr>
              <a:t>顶层模块</a:t>
            </a:r>
            <a:r>
              <a:rPr lang="en-US" altLang="zh-CN" sz="2000" b="1">
                <a:solidFill>
                  <a:srgbClr val="063156"/>
                </a:solidFill>
              </a:rPr>
              <a:t>——</a:t>
            </a:r>
            <a:r>
              <a:rPr lang="zh-CN" altLang="en-US" sz="2000" b="1">
                <a:solidFill>
                  <a:srgbClr val="063156"/>
                </a:solidFill>
              </a:rPr>
              <a:t>写回</a:t>
            </a:r>
            <a:r>
              <a:rPr lang="en-US" altLang="zh-CN" sz="2000" b="1">
                <a:solidFill>
                  <a:srgbClr val="063156"/>
                </a:solidFill>
              </a:rPr>
              <a:t>/</a:t>
            </a:r>
            <a:r>
              <a:rPr lang="zh-CN" altLang="en-US" sz="2000" b="1">
                <a:solidFill>
                  <a:srgbClr val="063156"/>
                </a:solidFill>
              </a:rPr>
              <a:t>下地址选择</a:t>
            </a:r>
            <a:endParaRPr lang="zh-CN" altLang="en-US" sz="2000" b="1">
              <a:solidFill>
                <a:srgbClr val="063156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1480" y="1271270"/>
            <a:ext cx="6052185" cy="4831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063156"/>
                </a:solidFill>
              </a:rPr>
              <a:t>// 多路选择器：选择寄存器堆写回数据（ALU结果/内存读取数据）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dup_mux mem_or_alu(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    .a(alu_result), 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    .b(mem_data), 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    .s(memtoreg), 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    .out(write_data_in)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);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// 多路选择器：选择分支地址或PC+4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dup_mux branch_or_pcplus4(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    .a(pc_plus4), 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    .b(branch_addr), 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    .s( (branch_e &amp;&amp; equal) || (branch_ne &amp;&amp; ~equal) ), 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    .out(pc_pcplus4_branch)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);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// 多路选择器：选择跳转地址或分支/PC+4地址（最终下一条PC值）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dup_mux jump_or_other(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    .a(pc_pcplus4_branch), 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    .b(j_addr), 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    .s(jump), 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    .out(next_pc)</a:t>
            </a:r>
            <a:endParaRPr lang="zh-CN" altLang="en-US" sz="1400">
              <a:solidFill>
                <a:srgbClr val="063156"/>
              </a:solidFill>
            </a:endParaRPr>
          </a:p>
          <a:p>
            <a:r>
              <a:rPr lang="zh-CN" altLang="en-US" sz="1400">
                <a:solidFill>
                  <a:srgbClr val="063156"/>
                </a:solidFill>
              </a:rPr>
              <a:t>    );</a:t>
            </a:r>
            <a:endParaRPr lang="zh-CN" altLang="en-US" sz="1400">
              <a:solidFill>
                <a:srgbClr val="063156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30725" y="35426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606925" y="43357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096000" y="3313430"/>
            <a:ext cx="57099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下地址选择</a:t>
            </a:r>
            <a:endParaRPr lang="zh-CN" altLang="en-US"/>
          </a:p>
          <a:p>
            <a:r>
              <a:rPr lang="zh-CN" altLang="en-US"/>
              <a:t>默认下一个地址是</a:t>
            </a:r>
            <a:r>
              <a:rPr lang="en-US" altLang="zh-CN"/>
              <a:t>PC+4</a:t>
            </a:r>
            <a:endParaRPr lang="en-US" altLang="zh-CN"/>
          </a:p>
          <a:p>
            <a:r>
              <a:rPr lang="zh-CN" altLang="en-US">
                <a:solidFill>
                  <a:srgbClr val="063156"/>
                </a:solidFill>
                <a:sym typeface="+mn-ea"/>
              </a:rPr>
              <a:t>通过(branch_e &amp;&amp; equal) || (branch_ne &amp;&amp; ~equal)语句判断是否有跳转。通过二选一选择器，</a:t>
            </a:r>
            <a:r>
              <a:rPr lang="zh-CN" altLang="en-US"/>
              <a:t>将下一个地址赋值，要么是跳转的目标地址，要么是</a:t>
            </a:r>
            <a:r>
              <a:rPr lang="en-US" altLang="zh-CN"/>
              <a:t>PC+4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6096000" y="89217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memtoreg</a:t>
            </a:r>
            <a:r>
              <a:rPr lang="zh-CN" altLang="en-US"/>
              <a:t>是一个标志，表明现在的数据是从内存中取的还是从</a:t>
            </a:r>
            <a:r>
              <a:rPr lang="en-US" altLang="zh-CN"/>
              <a:t>ALU</a:t>
            </a:r>
            <a:r>
              <a:rPr lang="zh-CN" altLang="en-US"/>
              <a:t>中算的，通过二选一选择器，二选其一写回数据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55488" y="4722920"/>
            <a:ext cx="836511" cy="2135080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10800000">
            <a:off x="0" y="0"/>
            <a:ext cx="836511" cy="2135080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>
            <p:custDataLst>
              <p:tags r:id="rId1"/>
            </p:custDataLst>
          </p:nvPr>
        </p:nvGrpSpPr>
        <p:grpSpPr>
          <a:xfrm>
            <a:off x="920565" y="368573"/>
            <a:ext cx="3449320" cy="1491615"/>
            <a:chOff x="4207676" y="920398"/>
            <a:chExt cx="3449320" cy="1491615"/>
          </a:xfrm>
        </p:grpSpPr>
        <p:sp>
          <p:nvSpPr>
            <p:cNvPr id="63" name="文本框1"/>
            <p:cNvSpPr txBox="1"/>
            <p:nvPr>
              <p:custDataLst>
                <p:tags r:id="rId2"/>
              </p:custDataLst>
            </p:nvPr>
          </p:nvSpPr>
          <p:spPr>
            <a:xfrm>
              <a:off x="4207676" y="920398"/>
              <a:ext cx="344932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+mn-ea"/>
                </a:rPr>
                <a:t>重要模块具体介绍</a:t>
              </a:r>
              <a:endParaRPr kumimoji="0" lang="zh-CN" altLang="id-ID" sz="3200" b="1" i="0" u="none" strike="noStrike" kern="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"/>
              </p:custDataLst>
            </p:nvPr>
          </p:nvSpPr>
          <p:spPr>
            <a:xfrm>
              <a:off x="6128551" y="1643663"/>
              <a:ext cx="99975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0" y="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6115" y="95186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063156"/>
                </a:solidFill>
              </a:rPr>
              <a:t>controller.v</a:t>
            </a:r>
            <a:endParaRPr lang="en-US" altLang="zh-CN" sz="2000" b="1">
              <a:solidFill>
                <a:srgbClr val="063156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6900" y="1263650"/>
            <a:ext cx="6790055" cy="6000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module controller(</a:t>
            </a:r>
            <a:endParaRPr lang="zh-CN" altLang="en-US" sz="1200"/>
          </a:p>
          <a:p>
            <a:r>
              <a:rPr lang="zh-CN" altLang="en-US" sz="1200"/>
              <a:t>    input [31:0] instruction,</a:t>
            </a:r>
            <a:endParaRPr lang="zh-CN" altLang="en-US" sz="1200"/>
          </a:p>
          <a:p>
            <a:r>
              <a:rPr lang="zh-CN" altLang="en-US" sz="1200"/>
              <a:t>    output reg jump, branch_e, branch_ne, regdest, memread,</a:t>
            </a:r>
            <a:endParaRPr lang="zh-CN" altLang="en-US" sz="1200"/>
          </a:p>
          <a:p>
            <a:r>
              <a:rPr lang="zh-CN" altLang="en-US" sz="1200"/>
              <a:t>    output reg memwrite, memtoreg, alusrc, regwrite,</a:t>
            </a:r>
            <a:endParaRPr lang="zh-CN" altLang="en-US" sz="1200"/>
          </a:p>
          <a:p>
            <a:r>
              <a:rPr lang="zh-CN" altLang="en-US" sz="1200"/>
              <a:t>    output reg [3:0] aluop,</a:t>
            </a:r>
            <a:endParaRPr lang="zh-CN" altLang="en-US" sz="1200"/>
          </a:p>
          <a:p>
            <a:r>
              <a:rPr lang="zh-CN" altLang="en-US" sz="1200"/>
              <a:t>    // ... 其他标志位信号</a:t>
            </a:r>
            <a:endParaRPr lang="zh-CN" altLang="en-US" sz="1200"/>
          </a:p>
          <a:p>
            <a:r>
              <a:rPr lang="zh-CN" altLang="en-US" sz="1200"/>
              <a:t>    );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    always @(*) begin</a:t>
            </a:r>
            <a:endParaRPr lang="zh-CN" altLang="en-US" sz="1200"/>
          </a:p>
          <a:p>
            <a:r>
              <a:rPr lang="zh-CN" altLang="en-US" sz="1200"/>
              <a:t>        // 1. 默认值设置：防止组合逻辑产生电平锁存器(Latch)，保证系统安全</a:t>
            </a:r>
            <a:endParaRPr lang="zh-CN" altLang="en-US" sz="1200"/>
          </a:p>
          <a:p>
            <a:r>
              <a:rPr lang="zh-CN" altLang="en-US" sz="1200"/>
              <a:t>        {jump, branch_e, branch_ne, regdest, memread, memwrite, </a:t>
            </a:r>
            <a:endParaRPr lang="zh-CN" altLang="en-US" sz="1200"/>
          </a:p>
          <a:p>
            <a:r>
              <a:rPr lang="zh-CN" altLang="en-US" sz="1200"/>
              <a:t>         memtoreg, alusrc, regwrite} = 9'b000000000;</a:t>
            </a:r>
            <a:endParaRPr lang="zh-CN" altLang="en-US" sz="1200"/>
          </a:p>
          <a:p>
            <a:r>
              <a:rPr lang="zh-CN" altLang="en-US" sz="1200"/>
              <a:t>        aluop = 4'b0000;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        if(rst) begin</a:t>
            </a:r>
            <a:endParaRPr lang="zh-CN" altLang="en-US" sz="1200"/>
          </a:p>
          <a:p>
            <a:r>
              <a:rPr lang="zh-CN" altLang="en-US" sz="1200"/>
              <a:t>            // 复位逻辑：清空所有控制信号</a:t>
            </a:r>
            <a:endParaRPr lang="zh-CN" altLang="en-US" sz="1200"/>
          </a:p>
          <a:p>
            <a:r>
              <a:rPr lang="zh-CN" altLang="en-US" sz="1200"/>
              <a:t>        end else begin</a:t>
            </a:r>
            <a:endParaRPr lang="zh-CN" altLang="en-US" sz="1200"/>
          </a:p>
          <a:p>
            <a:r>
              <a:rPr lang="zh-CN" altLang="en-US" sz="1200"/>
              <a:t>            // 2. 指令译码核心：采用“两级 Case”扫描结构</a:t>
            </a:r>
            <a:endParaRPr lang="zh-CN" altLang="en-US" sz="1200"/>
          </a:p>
          <a:p>
            <a:r>
              <a:rPr lang="zh-CN" altLang="en-US" sz="1200"/>
              <a:t>            case (instruction[31:26]) // 第一级：根据 OpCode 分类指令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                6'b000000: begin // R型指令 (add, sub, and, sll...)</a:t>
            </a:r>
            <a:endParaRPr lang="zh-CN" altLang="en-US" sz="1200"/>
          </a:p>
          <a:p>
            <a:r>
              <a:rPr lang="zh-CN" altLang="en-US" sz="1200"/>
              <a:t>                    regdest  &lt;= 1; // 目标寄存器为 rd</a:t>
            </a:r>
            <a:endParaRPr lang="zh-CN" altLang="en-US" sz="1200"/>
          </a:p>
          <a:p>
            <a:r>
              <a:rPr lang="zh-CN" altLang="en-US" sz="1200"/>
              <a:t>                    regwrite &lt;= 1; // 需要写回寄存器</a:t>
            </a:r>
            <a:endParaRPr lang="zh-CN" altLang="en-US" sz="1200"/>
          </a:p>
          <a:p>
            <a:r>
              <a:rPr lang="zh-CN" altLang="en-US" sz="1200"/>
              <a:t>                    case (instruction[5:0]) // 第二级：根据 Funct 确定运算类型</a:t>
            </a:r>
            <a:endParaRPr lang="zh-CN" altLang="en-US" sz="1200"/>
          </a:p>
          <a:p>
            <a:r>
              <a:rPr lang="zh-CN" altLang="en-US" sz="1200"/>
              <a:t>                        6'h20: aluop &lt;= 4'b0000; // add</a:t>
            </a:r>
            <a:endParaRPr lang="zh-CN" altLang="en-US" sz="1200"/>
          </a:p>
          <a:p>
            <a:r>
              <a:rPr lang="zh-CN" altLang="en-US" sz="1200"/>
              <a:t>                        6'h22: aluop &lt;= 4'b0001; // sub</a:t>
            </a:r>
            <a:endParaRPr lang="zh-CN" altLang="en-US" sz="1200"/>
          </a:p>
          <a:p>
            <a:r>
              <a:rPr lang="zh-CN" altLang="en-US" sz="1200"/>
              <a:t>                        6'h00: begin use_sa &lt;= 1; aluop &lt;= 4'b0111; end // sll</a:t>
            </a:r>
            <a:endParaRPr lang="zh-CN" altLang="en-US" sz="1200"/>
          </a:p>
          <a:p>
            <a:r>
              <a:rPr lang="zh-CN" altLang="en-US" sz="1200"/>
              <a:t>                        // ... 其他 R 型指令</a:t>
            </a:r>
            <a:endParaRPr lang="zh-CN" altLang="en-US" sz="1200"/>
          </a:p>
          <a:p>
            <a:r>
              <a:rPr lang="zh-CN" altLang="en-US" sz="1200"/>
              <a:t>                    endcase</a:t>
            </a:r>
            <a:endParaRPr lang="zh-CN" altLang="en-US" sz="1200"/>
          </a:p>
          <a:p>
            <a:r>
              <a:rPr lang="zh-CN" altLang="en-US" sz="1200"/>
              <a:t>                end</a:t>
            </a:r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             </a:t>
            </a:r>
            <a:endParaRPr lang="zh-CN" altLang="en-US" sz="1200"/>
          </a:p>
        </p:txBody>
      </p:sp>
      <p:sp>
        <p:nvSpPr>
          <p:cNvPr id="8" name="文本框 7"/>
          <p:cNvSpPr txBox="1"/>
          <p:nvPr/>
        </p:nvSpPr>
        <p:spPr>
          <a:xfrm>
            <a:off x="6518910" y="1263650"/>
            <a:ext cx="4064000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ym typeface="+mn-ea"/>
              </a:rPr>
              <a:t>                6'h02: jump &lt;= 1; // J型指令 (j)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                6'h23: begin // I型指令 (lw)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                    alusrc &lt;= 1; memread &lt;= 1; memtoreg &lt;= 1; regwrite &lt;= 1;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                end</a:t>
            </a:r>
            <a:endParaRPr lang="zh-CN" altLang="en-US" sz="1200">
              <a:sym typeface="+mn-ea"/>
            </a:endParaRPr>
          </a:p>
          <a:p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                6'h04: begin // I型指令 (beq)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                    branch_e &lt;= 1; alusrc &lt;= 0; aluop &lt;= 4'b0001;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                end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                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                // ... 其他 I 型指令 (addi, sw, bne 等)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                default: ; // 未定义指令处理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            endcase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        end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    end</a:t>
            </a:r>
            <a:endParaRPr lang="zh-CN" altLang="en-US" sz="1200">
              <a:sym typeface="+mn-ea"/>
            </a:endParaRPr>
          </a:p>
          <a:p>
            <a:r>
              <a:rPr lang="zh-CN" altLang="en-US" sz="1200">
                <a:sym typeface="+mn-ea"/>
              </a:rPr>
              <a:t>endmodule</a:t>
            </a:r>
            <a:endParaRPr lang="zh-CN" altLang="en-US" sz="12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54140" y="4493895"/>
            <a:ext cx="540067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双级 Case 嵌套译码： “实现上采用了两级嵌套结构：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第一级 Case</a:t>
            </a:r>
            <a:r>
              <a:rPr lang="zh-CN" altLang="en-US"/>
              <a:t>：通过指令的高 6 位（OpCode）识别指令类型（R/I/J）。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第二级 Case</a:t>
            </a:r>
            <a:r>
              <a:rPr lang="zh-CN" altLang="en-US"/>
              <a:t>：专门针对 R 型指令，通过低 6 位（Funct）细分具体的运算操作（如 add 或 sll）。 这种分层设计使得指令集的扩展非常容易，且逻辑路径清晰。”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5290" y="387985"/>
            <a:ext cx="4763135" cy="7035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55488" y="4722920"/>
            <a:ext cx="836511" cy="2135080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10800000">
            <a:off x="0" y="0"/>
            <a:ext cx="836511" cy="2135080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>
            <p:custDataLst>
              <p:tags r:id="rId1"/>
            </p:custDataLst>
          </p:nvPr>
        </p:nvGrpSpPr>
        <p:grpSpPr>
          <a:xfrm>
            <a:off x="920565" y="368573"/>
            <a:ext cx="3449320" cy="1491615"/>
            <a:chOff x="4207676" y="920398"/>
            <a:chExt cx="3449320" cy="1491615"/>
          </a:xfrm>
        </p:grpSpPr>
        <p:sp>
          <p:nvSpPr>
            <p:cNvPr id="63" name="文本框1"/>
            <p:cNvSpPr txBox="1"/>
            <p:nvPr>
              <p:custDataLst>
                <p:tags r:id="rId2"/>
              </p:custDataLst>
            </p:nvPr>
          </p:nvSpPr>
          <p:spPr>
            <a:xfrm>
              <a:off x="4207676" y="920398"/>
              <a:ext cx="344932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+mn-ea"/>
                </a:rPr>
                <a:t>重要模块具体介绍</a:t>
              </a:r>
              <a:endParaRPr kumimoji="0" lang="zh-CN" altLang="id-ID" sz="3200" b="1" i="0" u="none" strike="noStrike" kern="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"/>
              </p:custDataLst>
            </p:nvPr>
          </p:nvSpPr>
          <p:spPr>
            <a:xfrm>
              <a:off x="6128551" y="1643663"/>
              <a:ext cx="99975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0" y="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6115" y="95186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063156"/>
                </a:solidFill>
              </a:rPr>
              <a:t>controller.v</a:t>
            </a:r>
            <a:endParaRPr lang="en-US" altLang="zh-CN" sz="2000" b="1">
              <a:solidFill>
                <a:srgbClr val="063156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54140" y="4493895"/>
            <a:ext cx="54006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-636905" y="1681480"/>
            <a:ext cx="833310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                        6'h20: begin aluop &lt;= 4'b0000; alu_sign_reset &lt;= 0; end // add</a:t>
            </a:r>
            <a:endParaRPr lang="zh-CN" altLang="en-US" sz="1600"/>
          </a:p>
          <a:p>
            <a:r>
              <a:rPr lang="zh-CN" altLang="en-US" sz="1400"/>
              <a:t>                        </a:t>
            </a:r>
            <a:endParaRPr lang="zh-CN" altLang="en-US" sz="1400"/>
          </a:p>
        </p:txBody>
      </p:sp>
      <p:sp>
        <p:nvSpPr>
          <p:cNvPr id="10" name="文本框 9"/>
          <p:cNvSpPr txBox="1"/>
          <p:nvPr/>
        </p:nvSpPr>
        <p:spPr>
          <a:xfrm>
            <a:off x="666115" y="2134870"/>
            <a:ext cx="621411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指令：add $rd, $rs, $rt（有符号加法）</a:t>
            </a:r>
            <a:endParaRPr lang="zh-CN" altLang="en-US" sz="1600"/>
          </a:p>
          <a:p>
            <a:r>
              <a:rPr lang="zh-CN" altLang="en-US" sz="1600"/>
              <a:t>信号解析：</a:t>
            </a:r>
            <a:endParaRPr lang="zh-CN" altLang="en-US" sz="1600"/>
          </a:p>
          <a:p>
            <a:r>
              <a:rPr lang="zh-CN" altLang="en-US" sz="1600"/>
              <a:t>aluop=0000：ALU 执行有符号加法（如$rd = $rs + $rt，溢出时置overflow标志）；</a:t>
            </a:r>
            <a:endParaRPr lang="zh-CN" altLang="en-US" sz="1600"/>
          </a:p>
          <a:p>
            <a:r>
              <a:rPr lang="zh-CN" altLang="en-US" sz="1600"/>
              <a:t>alu_sign_reset=0：不复位 ALU 的状态标志（保留溢出 / 零标志，供后续判断）；</a:t>
            </a:r>
            <a:endParaRPr lang="zh-CN" altLang="en-US" sz="1600"/>
          </a:p>
          <a:p>
            <a:r>
              <a:rPr lang="zh-CN" altLang="en-US" sz="1600"/>
              <a:t>is_sign：未显式赋值→默认1（有符号运算，符合add指令语义）。</a:t>
            </a:r>
            <a:endParaRPr lang="zh-CN" altLang="en-US" sz="1600"/>
          </a:p>
        </p:txBody>
      </p:sp>
      <p:sp>
        <p:nvSpPr>
          <p:cNvPr id="11" name="文本框 10"/>
          <p:cNvSpPr txBox="1"/>
          <p:nvPr/>
        </p:nvSpPr>
        <p:spPr>
          <a:xfrm>
            <a:off x="7122795" y="1358900"/>
            <a:ext cx="443992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6'h04: begin // beq</a:t>
            </a:r>
            <a:endParaRPr lang="zh-CN" altLang="en-US"/>
          </a:p>
          <a:p>
            <a:r>
              <a:rPr lang="zh-CN" altLang="en-US"/>
              <a:t>                    branch_e &lt;= 1;</a:t>
            </a:r>
            <a:endParaRPr lang="zh-CN" altLang="en-US"/>
          </a:p>
          <a:p>
            <a:r>
              <a:rPr lang="zh-CN" altLang="en-US"/>
              <a:t>                    regdest &lt;= 1;   </a:t>
            </a:r>
            <a:endParaRPr lang="zh-CN" altLang="en-US"/>
          </a:p>
          <a:p>
            <a:r>
              <a:rPr lang="zh-CN" altLang="en-US"/>
              <a:t>                    alusrc &lt;= 0;    </a:t>
            </a:r>
            <a:endParaRPr lang="zh-CN" altLang="en-US"/>
          </a:p>
          <a:p>
            <a:r>
              <a:rPr lang="zh-CN" altLang="en-US"/>
              <a:t>                    aluop &lt;= 4'b0001; </a:t>
            </a:r>
            <a:endParaRPr lang="zh-CN" altLang="en-US"/>
          </a:p>
          <a:p>
            <a:r>
              <a:rPr lang="zh-CN" altLang="en-US"/>
              <a:t>                    regwrite &lt;= 0;</a:t>
            </a:r>
            <a:endParaRPr lang="zh-CN" altLang="en-US"/>
          </a:p>
          <a:p>
            <a:r>
              <a:rPr lang="zh-CN" altLang="en-US"/>
              <a:t>                    alu_sign_reset &lt;= 0;</a:t>
            </a:r>
            <a:endParaRPr lang="zh-CN" altLang="en-US"/>
          </a:p>
          <a:p>
            <a:r>
              <a:rPr lang="zh-CN" altLang="en-US"/>
              <a:t>                end</a:t>
            </a:r>
            <a:endParaRPr lang="zh-CN" altLang="en-US"/>
          </a:p>
          <a:p>
            <a:r>
              <a:rPr lang="zh-CN" altLang="en-US"/>
              <a:t>beq $s0, $s1, 8</a:t>
            </a:r>
            <a:endParaRPr lang="zh-CN" altLang="en-US"/>
          </a:p>
          <a:p>
            <a:r>
              <a:rPr lang="en-US" altLang="zh-CN"/>
              <a:t>branch_e</a:t>
            </a:r>
            <a:r>
              <a:rPr lang="zh-CN" altLang="en-US"/>
              <a:t>启用相等分支</a:t>
            </a:r>
            <a:endParaRPr lang="zh-CN" altLang="en-US"/>
          </a:p>
          <a:p>
            <a:r>
              <a:rPr lang="zh-CN" altLang="en-US"/>
              <a:t>alusrc使用寄存器而不是立即数</a:t>
            </a:r>
            <a:endParaRPr lang="zh-CN" altLang="en-US"/>
          </a:p>
          <a:p>
            <a:r>
              <a:rPr lang="en-US" altLang="zh-CN"/>
              <a:t>aluop</a:t>
            </a:r>
            <a:r>
              <a:rPr lang="zh-CN" altLang="en-US"/>
              <a:t>为</a:t>
            </a:r>
            <a:r>
              <a:rPr lang="en-US" altLang="zh-CN"/>
              <a:t>1</a:t>
            </a:r>
            <a:r>
              <a:rPr lang="zh-CN" altLang="en-US"/>
              <a:t>，减法运算</a:t>
            </a:r>
            <a:endParaRPr lang="zh-CN" altLang="en-US"/>
          </a:p>
          <a:p>
            <a:r>
              <a:rPr lang="en-US" altLang="zh-CN"/>
              <a:t>regwrite</a:t>
            </a:r>
            <a:r>
              <a:rPr lang="zh-CN" altLang="en-US"/>
              <a:t>禁止写寄存器</a:t>
            </a:r>
            <a:endParaRPr lang="zh-CN" altLang="en-US"/>
          </a:p>
          <a:p>
            <a:r>
              <a:rPr lang="zh-CN" altLang="en-US">
                <a:sym typeface="+mn-ea"/>
              </a:rPr>
              <a:t>alu_sign_reset为</a:t>
            </a:r>
            <a:r>
              <a:rPr lang="en-US" altLang="zh-CN">
                <a:sym typeface="+mn-ea"/>
              </a:rPr>
              <a:t>0</a:t>
            </a:r>
            <a:r>
              <a:rPr lang="zh-CN" altLang="en-US">
                <a:sym typeface="+mn-ea"/>
              </a:rPr>
              <a:t>，不服用</a:t>
            </a:r>
            <a:r>
              <a:rPr lang="en-US" altLang="zh-CN">
                <a:sym typeface="+mn-ea"/>
              </a:rPr>
              <a:t>ALU</a:t>
            </a:r>
            <a:r>
              <a:rPr lang="zh-CN" altLang="en-US">
                <a:sym typeface="+mn-ea"/>
              </a:rPr>
              <a:t>的溢出或零标志，有单独的</a:t>
            </a:r>
            <a:r>
              <a:rPr lang="en-US" altLang="zh-CN">
                <a:sym typeface="+mn-ea"/>
              </a:rPr>
              <a:t>zero</a:t>
            </a:r>
            <a:r>
              <a:rPr lang="zh-CN" altLang="en-US">
                <a:sym typeface="+mn-ea"/>
              </a:rPr>
              <a:t>来判断是否跳转</a:t>
            </a:r>
            <a:endParaRPr lang="zh-CN" altLang="en-US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6295" y="13589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R</a:t>
            </a:r>
            <a:r>
              <a:rPr lang="zh-CN" altLang="en-US">
                <a:solidFill>
                  <a:srgbClr val="FF0000"/>
                </a:solidFill>
              </a:rPr>
              <a:t>型示例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122795" y="7232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I</a:t>
            </a:r>
            <a:r>
              <a:rPr lang="zh-CN" altLang="en-US">
                <a:solidFill>
                  <a:srgbClr val="FF0000"/>
                </a:solidFill>
              </a:rPr>
              <a:t>型示例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55488" y="4722920"/>
            <a:ext cx="836511" cy="2135080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10800000">
            <a:off x="0" y="0"/>
            <a:ext cx="836511" cy="2135080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>
            <p:custDataLst>
              <p:tags r:id="rId1"/>
            </p:custDataLst>
          </p:nvPr>
        </p:nvGrpSpPr>
        <p:grpSpPr>
          <a:xfrm>
            <a:off x="920565" y="368573"/>
            <a:ext cx="3449320" cy="1491615"/>
            <a:chOff x="4207676" y="920398"/>
            <a:chExt cx="3449320" cy="1491615"/>
          </a:xfrm>
        </p:grpSpPr>
        <p:sp>
          <p:nvSpPr>
            <p:cNvPr id="63" name="文本框1"/>
            <p:cNvSpPr txBox="1"/>
            <p:nvPr>
              <p:custDataLst>
                <p:tags r:id="rId2"/>
              </p:custDataLst>
            </p:nvPr>
          </p:nvSpPr>
          <p:spPr>
            <a:xfrm>
              <a:off x="4207676" y="920398"/>
              <a:ext cx="344932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+mn-ea"/>
                </a:rPr>
                <a:t>重要模块具体介绍</a:t>
              </a:r>
              <a:endParaRPr kumimoji="0" lang="zh-CN" altLang="id-ID" sz="3200" b="1" i="0" u="none" strike="noStrike" kern="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"/>
              </p:custDataLst>
            </p:nvPr>
          </p:nvSpPr>
          <p:spPr>
            <a:xfrm>
              <a:off x="6128551" y="1643663"/>
              <a:ext cx="99975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0" y="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52450" y="95186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063156"/>
                </a:solidFill>
              </a:rPr>
              <a:t>pc_reg.v</a:t>
            </a:r>
            <a:endParaRPr lang="en-US" altLang="zh-CN" sz="2000" b="1">
              <a:solidFill>
                <a:srgbClr val="063156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1170" y="1350645"/>
            <a:ext cx="422656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63156"/>
                </a:solidFill>
              </a:rPr>
              <a:t>module pc_reg(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input wire clk, 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input wire rst, 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input wire en, 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input wire [31:0] pc_in, 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output reg [31:0] pc_out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);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always @(posedge clk, posedge rst) begin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    if(rst) begin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        pc_out &lt;= 0;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    end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    else if(en) begin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        pc_out &lt;= pc_in;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    end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    end</a:t>
            </a:r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endmodule</a:t>
            </a:r>
            <a:endParaRPr lang="zh-CN" altLang="en-US">
              <a:solidFill>
                <a:srgbClr val="063156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5485" y="64281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程序计数器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707890" y="1252855"/>
            <a:ext cx="478790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module regfile(</a:t>
            </a:r>
            <a:endParaRPr lang="zh-CN" altLang="en-US"/>
          </a:p>
          <a:p>
            <a:r>
              <a:rPr lang="zh-CN" altLang="en-US"/>
              <a:t>    input wire clk, </a:t>
            </a:r>
            <a:endParaRPr lang="zh-CN" altLang="en-US"/>
          </a:p>
          <a:p>
            <a:r>
              <a:rPr lang="zh-CN" altLang="en-US"/>
              <a:t>    input wire write_en, </a:t>
            </a:r>
            <a:endParaRPr lang="zh-CN" altLang="en-US"/>
          </a:p>
          <a:p>
            <a:r>
              <a:rPr lang="zh-CN" altLang="en-US"/>
              <a:t>    input wire [4:0] regaddr1, regaddr2, </a:t>
            </a:r>
            <a:endParaRPr lang="zh-CN" altLang="en-US"/>
          </a:p>
          <a:p>
            <a:r>
              <a:rPr lang="zh-CN" altLang="en-US"/>
              <a:t>    output wire [31:0] data_out1, data_out2,  </a:t>
            </a:r>
            <a:endParaRPr lang="zh-CN" altLang="en-US"/>
          </a:p>
          <a:p>
            <a:r>
              <a:rPr lang="zh-CN" altLang="en-US"/>
              <a:t>    input wire [4:0] data_addr, </a:t>
            </a:r>
            <a:endParaRPr lang="zh-CN" altLang="en-US"/>
          </a:p>
          <a:p>
            <a:r>
              <a:rPr lang="zh-CN" altLang="en-US"/>
              <a:t>    input wire [31:0] data_in</a:t>
            </a:r>
            <a:endParaRPr lang="zh-CN" altLang="en-US"/>
          </a:p>
          <a:p>
            <a:r>
              <a:rPr lang="zh-CN" altLang="en-US"/>
              <a:t>    );</a:t>
            </a:r>
            <a:endParaRPr lang="zh-CN" altLang="en-US"/>
          </a:p>
          <a:p>
            <a:r>
              <a:rPr lang="zh-CN" altLang="en-US"/>
              <a:t>    </a:t>
            </a:r>
            <a:endParaRPr lang="zh-CN" altLang="en-US"/>
          </a:p>
          <a:p>
            <a:r>
              <a:rPr lang="zh-CN" altLang="en-US"/>
              <a:t>    reg [31:0] register[31:0];</a:t>
            </a:r>
            <a:endParaRPr lang="zh-CN" altLang="en-US"/>
          </a:p>
          <a:p>
            <a:r>
              <a:rPr lang="zh-CN" altLang="en-US"/>
              <a:t>    always @(negedge clk) begin</a:t>
            </a:r>
            <a:endParaRPr lang="zh-CN" altLang="en-US"/>
          </a:p>
          <a:p>
            <a:r>
              <a:rPr lang="zh-CN" altLang="en-US"/>
              <a:t>        if(write_en) begin</a:t>
            </a:r>
            <a:endParaRPr lang="zh-CN" altLang="en-US"/>
          </a:p>
          <a:p>
            <a:r>
              <a:rPr lang="zh-CN" altLang="en-US"/>
              <a:t>            register[data_addr] &lt;= data_in;</a:t>
            </a:r>
            <a:endParaRPr lang="zh-CN" altLang="en-US"/>
          </a:p>
          <a:p>
            <a:r>
              <a:rPr lang="zh-CN" altLang="en-US"/>
              <a:t>        end</a:t>
            </a:r>
            <a:endParaRPr lang="zh-CN" altLang="en-US"/>
          </a:p>
          <a:p>
            <a:r>
              <a:rPr lang="zh-CN" altLang="en-US"/>
              <a:t>    end</a:t>
            </a:r>
            <a:endParaRPr lang="zh-CN" altLang="en-US"/>
          </a:p>
          <a:p>
            <a:r>
              <a:rPr lang="zh-CN" altLang="en-US"/>
              <a:t>    assign data_out1 = (regaddr1==0) ? 0 : register[regaddr1];</a:t>
            </a:r>
            <a:endParaRPr lang="zh-CN" altLang="en-US"/>
          </a:p>
          <a:p>
            <a:r>
              <a:rPr lang="zh-CN" altLang="en-US"/>
              <a:t>    assign data_out2 = (regaddr2==0) ? 0 : register[regaddr2];</a:t>
            </a:r>
            <a:endParaRPr lang="zh-CN" altLang="en-US"/>
          </a:p>
          <a:p>
            <a:r>
              <a:rPr lang="zh-CN" altLang="en-US"/>
              <a:t>endmodule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707890" y="9823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063156"/>
                </a:solidFill>
                <a:sym typeface="+mn-ea"/>
              </a:rPr>
              <a:t>regfile.v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863330" y="1091565"/>
            <a:ext cx="33166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32 个 32 位通用寄存器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读时通过</a:t>
            </a:r>
            <a:r>
              <a:rPr lang="zh-CN" altLang="en-US">
                <a:sym typeface="+mn-ea"/>
              </a:rPr>
              <a:t>regaddr1, regaddr2读出data_out1，data_out2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写时通过写使能信号</a:t>
            </a:r>
            <a:r>
              <a:rPr lang="en-US" altLang="zh-CN"/>
              <a:t>write_en</a:t>
            </a:r>
            <a:r>
              <a:rPr lang="zh-CN" altLang="en-US"/>
              <a:t>，写入的地址</a:t>
            </a:r>
            <a:r>
              <a:rPr lang="en-US" altLang="zh-CN"/>
              <a:t>data_addr</a:t>
            </a:r>
            <a:r>
              <a:rPr lang="zh-CN" altLang="en-US"/>
              <a:t>，写入的内容</a:t>
            </a:r>
            <a:r>
              <a:rPr lang="en-US" altLang="zh-CN"/>
              <a:t>data_in</a:t>
            </a:r>
            <a:r>
              <a:rPr lang="zh-CN" altLang="en-US"/>
              <a:t>实现写入功能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55488" y="4722920"/>
            <a:ext cx="836511" cy="2135080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10800000">
            <a:off x="0" y="0"/>
            <a:ext cx="836511" cy="2135080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>
            <p:custDataLst>
              <p:tags r:id="rId1"/>
            </p:custDataLst>
          </p:nvPr>
        </p:nvGrpSpPr>
        <p:grpSpPr>
          <a:xfrm>
            <a:off x="920565" y="368573"/>
            <a:ext cx="3449320" cy="1491615"/>
            <a:chOff x="4207676" y="920398"/>
            <a:chExt cx="3449320" cy="1491615"/>
          </a:xfrm>
        </p:grpSpPr>
        <p:sp>
          <p:nvSpPr>
            <p:cNvPr id="63" name="文本框1"/>
            <p:cNvSpPr txBox="1"/>
            <p:nvPr>
              <p:custDataLst>
                <p:tags r:id="rId2"/>
              </p:custDataLst>
            </p:nvPr>
          </p:nvSpPr>
          <p:spPr>
            <a:xfrm>
              <a:off x="4207676" y="920398"/>
              <a:ext cx="344932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+mn-ea"/>
                </a:rPr>
                <a:t>重要模块具体介绍</a:t>
              </a:r>
              <a:endParaRPr kumimoji="0" lang="zh-CN" altLang="id-ID" sz="3200" b="1" i="0" u="none" strike="noStrike" kern="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"/>
              </p:custDataLst>
            </p:nvPr>
          </p:nvSpPr>
          <p:spPr>
            <a:xfrm>
              <a:off x="6128551" y="1643663"/>
              <a:ext cx="99975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0" y="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66115" y="74993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063156"/>
                </a:solidFill>
              </a:rPr>
              <a:t>alu.v</a:t>
            </a:r>
            <a:endParaRPr lang="en-US" altLang="zh-CN" sz="2000" b="1">
              <a:solidFill>
                <a:srgbClr val="063156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15" y="1091565"/>
            <a:ext cx="2971800" cy="5715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320" y="866140"/>
            <a:ext cx="3497580" cy="36271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461885" y="95250"/>
            <a:ext cx="40640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</a:t>
            </a:r>
            <a:r>
              <a:rPr lang="en-US" altLang="zh-CN"/>
              <a:t>is_sign</a:t>
            </a:r>
            <a:r>
              <a:rPr lang="zh-CN" altLang="en-US"/>
              <a:t>标志决定做有符号还是无符号运算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在有符号运算中，需要判断</a:t>
            </a:r>
            <a:r>
              <a:rPr lang="en-US" altLang="zh-CN"/>
              <a:t>overflow</a:t>
            </a:r>
            <a:r>
              <a:rPr lang="zh-CN" altLang="en-US"/>
              <a:t>（溢出），对两运算数的符号位（最高位）比较，还要和最终结果的符号位比较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8085" y="2134870"/>
            <a:ext cx="3817620" cy="7391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54520" y="2874010"/>
            <a:ext cx="5893435" cy="38373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/>
              <a:t>4'b0111: begin </a:t>
            </a:r>
            <a:endParaRPr lang="zh-CN" altLang="en-US" sz="1200"/>
          </a:p>
          <a:p>
            <a:r>
              <a:rPr lang="zh-CN" altLang="en-US" sz="1200"/>
              <a:t>                    sa &lt;= a[4:0];</a:t>
            </a:r>
            <a:endParaRPr lang="zh-CN" altLang="en-US" sz="1200"/>
          </a:p>
          <a:p>
            <a:r>
              <a:rPr lang="zh-CN" altLang="en-US" sz="1200"/>
              <a:t>                    temp = b;</a:t>
            </a:r>
            <a:endParaRPr lang="zh-CN" altLang="en-US" sz="1200"/>
          </a:p>
          <a:p>
            <a:r>
              <a:rPr lang="zh-CN" altLang="en-US" sz="1200"/>
              <a:t>                    if(sa[4]) begin</a:t>
            </a:r>
            <a:endParaRPr lang="zh-CN" altLang="en-US" sz="1200"/>
          </a:p>
          <a:p>
            <a:r>
              <a:rPr lang="zh-CN" altLang="en-US" sz="1200"/>
              <a:t>                        temp = {temp[31-16:0], 16'b0};</a:t>
            </a:r>
            <a:endParaRPr lang="zh-CN" altLang="en-US" sz="1200"/>
          </a:p>
          <a:p>
            <a:r>
              <a:rPr lang="zh-CN" altLang="en-US" sz="1200"/>
              <a:t>                    end</a:t>
            </a:r>
            <a:endParaRPr lang="zh-CN" altLang="en-US" sz="1200"/>
          </a:p>
          <a:p>
            <a:r>
              <a:rPr lang="zh-CN" altLang="en-US" sz="1200"/>
              <a:t>                    if(sa[3]) begin</a:t>
            </a:r>
            <a:endParaRPr lang="zh-CN" altLang="en-US" sz="1200"/>
          </a:p>
          <a:p>
            <a:r>
              <a:rPr lang="zh-CN" altLang="en-US" sz="1200"/>
              <a:t>                        temp = {temp[31-8:0], 8'b0};</a:t>
            </a:r>
            <a:endParaRPr lang="zh-CN" altLang="en-US" sz="1200"/>
          </a:p>
          <a:p>
            <a:r>
              <a:rPr lang="zh-CN" altLang="en-US" sz="1200"/>
              <a:t>                    end</a:t>
            </a:r>
            <a:endParaRPr lang="zh-CN" altLang="en-US" sz="1200"/>
          </a:p>
          <a:p>
            <a:r>
              <a:rPr lang="zh-CN" altLang="en-US" sz="1200"/>
              <a:t>                    if(sa[2]) begin</a:t>
            </a:r>
            <a:endParaRPr lang="zh-CN" altLang="en-US" sz="1200"/>
          </a:p>
          <a:p>
            <a:r>
              <a:rPr lang="zh-CN" altLang="en-US" sz="1200"/>
              <a:t>                        temp = {temp[31-4:0], 4'b0};</a:t>
            </a:r>
            <a:endParaRPr lang="zh-CN" altLang="en-US" sz="1200"/>
          </a:p>
          <a:p>
            <a:r>
              <a:rPr lang="zh-CN" altLang="en-US" sz="1200"/>
              <a:t>                    end</a:t>
            </a:r>
            <a:endParaRPr lang="zh-CN" altLang="en-US" sz="1200"/>
          </a:p>
          <a:p>
            <a:r>
              <a:rPr lang="zh-CN" altLang="en-US" sz="1200"/>
              <a:t>                    if(sa[1]) begin</a:t>
            </a:r>
            <a:endParaRPr lang="zh-CN" altLang="en-US" sz="1200"/>
          </a:p>
          <a:p>
            <a:r>
              <a:rPr lang="zh-CN" altLang="en-US" sz="1200"/>
              <a:t>                        temp = {temp[31-2:0], 2'b0};</a:t>
            </a:r>
            <a:endParaRPr lang="zh-CN" altLang="en-US" sz="1200"/>
          </a:p>
          <a:p>
            <a:r>
              <a:rPr lang="zh-CN" altLang="en-US" sz="1200"/>
              <a:t>                    end</a:t>
            </a:r>
            <a:endParaRPr lang="zh-CN" altLang="en-US" sz="1200"/>
          </a:p>
          <a:p>
            <a:r>
              <a:rPr lang="zh-CN" altLang="en-US" sz="1200"/>
              <a:t>                    if(sa[0]) begin</a:t>
            </a:r>
            <a:endParaRPr lang="zh-CN" altLang="en-US" sz="1200"/>
          </a:p>
          <a:p>
            <a:r>
              <a:rPr lang="zh-CN" altLang="en-US" sz="1200"/>
              <a:t>                        temp = {temp[31-1:0], 1'b0};</a:t>
            </a:r>
            <a:endParaRPr lang="zh-CN" altLang="en-US" sz="1200"/>
          </a:p>
          <a:p>
            <a:r>
              <a:rPr lang="zh-CN" altLang="en-US" sz="1200"/>
              <a:t>                    end</a:t>
            </a:r>
            <a:endParaRPr lang="zh-CN" altLang="en-US" sz="1200"/>
          </a:p>
          <a:p>
            <a:r>
              <a:rPr lang="zh-CN" altLang="en-US" sz="1200"/>
              <a:t>                    result = temp;</a:t>
            </a:r>
            <a:endParaRPr lang="zh-CN" altLang="en-US" sz="1200"/>
          </a:p>
          <a:p>
            <a:r>
              <a:rPr lang="zh-CN" altLang="en-US" sz="1200"/>
              <a:t>                    overflow &lt;= 0;</a:t>
            </a:r>
            <a:endParaRPr lang="zh-CN" altLang="en-US" sz="1200"/>
          </a:p>
          <a:p>
            <a:r>
              <a:rPr lang="zh-CN" altLang="en-US" sz="1200"/>
              <a:t>                end</a:t>
            </a:r>
            <a:endParaRPr lang="zh-CN" altLang="en-US"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rot="16200000">
            <a:off x="5028461" y="-305541"/>
            <a:ext cx="2135078" cy="12192000"/>
            <a:chOff x="-1" y="-1"/>
            <a:chExt cx="2952435" cy="6858001"/>
          </a:xfrm>
        </p:grpSpPr>
        <p:sp>
          <p:nvSpPr>
            <p:cNvPr id="7" name="任意多边形: 形状 6"/>
            <p:cNvSpPr/>
            <p:nvPr/>
          </p:nvSpPr>
          <p:spPr>
            <a:xfrm>
              <a:off x="-1" y="0"/>
              <a:ext cx="2952435" cy="6857999"/>
            </a:xfrm>
            <a:custGeom>
              <a:avLst/>
              <a:gdLst>
                <a:gd name="connsiteX0" fmla="*/ 0 w 2530135"/>
                <a:gd name="connsiteY0" fmla="*/ 0 h 6858000"/>
                <a:gd name="connsiteX1" fmla="*/ 854975 w 2530135"/>
                <a:gd name="connsiteY1" fmla="*/ 0 h 6858000"/>
                <a:gd name="connsiteX2" fmla="*/ 2530135 w 2530135"/>
                <a:gd name="connsiteY2" fmla="*/ 6858000 h 6858000"/>
                <a:gd name="connsiteX3" fmla="*/ 0 w 2530135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0135" h="6858000">
                  <a:moveTo>
                    <a:pt x="0" y="0"/>
                  </a:moveTo>
                  <a:lnTo>
                    <a:pt x="854975" y="0"/>
                  </a:lnTo>
                  <a:lnTo>
                    <a:pt x="253013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63156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 rot="10800000" flipH="1">
              <a:off x="0" y="-1"/>
              <a:ext cx="2530135" cy="6858000"/>
            </a:xfrm>
            <a:custGeom>
              <a:avLst/>
              <a:gdLst>
                <a:gd name="connsiteX0" fmla="*/ 0 w 2530135"/>
                <a:gd name="connsiteY0" fmla="*/ 0 h 6858000"/>
                <a:gd name="connsiteX1" fmla="*/ 854975 w 2530135"/>
                <a:gd name="connsiteY1" fmla="*/ 0 h 6858000"/>
                <a:gd name="connsiteX2" fmla="*/ 2530135 w 2530135"/>
                <a:gd name="connsiteY2" fmla="*/ 6858000 h 6858000"/>
                <a:gd name="connsiteX3" fmla="*/ 0 w 2530135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0135" h="6858000">
                  <a:moveTo>
                    <a:pt x="0" y="0"/>
                  </a:moveTo>
                  <a:lnTo>
                    <a:pt x="854975" y="0"/>
                  </a:lnTo>
                  <a:lnTo>
                    <a:pt x="253013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63156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" name="直角三角形 8"/>
            <p:cNvSpPr/>
            <p:nvPr/>
          </p:nvSpPr>
          <p:spPr>
            <a:xfrm>
              <a:off x="0" y="2362200"/>
              <a:ext cx="2105025" cy="44958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rot="10800000" flipH="1">
              <a:off x="0" y="0"/>
              <a:ext cx="2105025" cy="44958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直角三角形 10"/>
            <p:cNvSpPr/>
            <p:nvPr/>
          </p:nvSpPr>
          <p:spPr>
            <a:xfrm>
              <a:off x="0" y="0"/>
              <a:ext cx="2105025" cy="68580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直角三角形 11"/>
            <p:cNvSpPr/>
            <p:nvPr/>
          </p:nvSpPr>
          <p:spPr>
            <a:xfrm rot="10800000" flipH="1">
              <a:off x="0" y="0"/>
              <a:ext cx="2105025" cy="68580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直角三角形 12"/>
            <p:cNvSpPr/>
            <p:nvPr/>
          </p:nvSpPr>
          <p:spPr>
            <a:xfrm>
              <a:off x="-1" y="0"/>
              <a:ext cx="2945454" cy="68580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直角三角形 13"/>
            <p:cNvSpPr/>
            <p:nvPr/>
          </p:nvSpPr>
          <p:spPr>
            <a:xfrm rot="10800000" flipH="1">
              <a:off x="0" y="0"/>
              <a:ext cx="2533650" cy="68580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400853" y="1458188"/>
            <a:ext cx="5692140" cy="2417626"/>
            <a:chOff x="3241055" y="1469356"/>
            <a:chExt cx="5692140" cy="2417626"/>
          </a:xfrm>
        </p:grpSpPr>
        <p:sp>
          <p:nvSpPr>
            <p:cNvPr id="23" name="文本框 22"/>
            <p:cNvSpPr txBox="1"/>
            <p:nvPr/>
          </p:nvSpPr>
          <p:spPr>
            <a:xfrm>
              <a:off x="3241055" y="3057037"/>
              <a:ext cx="569214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cs"/>
                </a:rPr>
                <a:t>仿真波形验证和上板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250340" y="1469356"/>
              <a:ext cx="1654810" cy="186118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500" b="1" i="0" u="none" strike="noStrike" kern="1200" cap="none" spc="0" normalizeH="0" baseline="0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cs"/>
                </a:rPr>
                <a:t>05</a:t>
              </a:r>
              <a:endPara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55488" y="4722920"/>
            <a:ext cx="836511" cy="2135080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10800000">
            <a:off x="0" y="0"/>
            <a:ext cx="836511" cy="2135080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>
            <p:custDataLst>
              <p:tags r:id="rId1"/>
            </p:custDataLst>
          </p:nvPr>
        </p:nvGrpSpPr>
        <p:grpSpPr>
          <a:xfrm>
            <a:off x="920565" y="368573"/>
            <a:ext cx="3949700" cy="1491615"/>
            <a:chOff x="4207676" y="920398"/>
            <a:chExt cx="3949700" cy="1491615"/>
          </a:xfrm>
        </p:grpSpPr>
        <p:sp>
          <p:nvSpPr>
            <p:cNvPr id="63" name="文本框1"/>
            <p:cNvSpPr txBox="1"/>
            <p:nvPr>
              <p:custDataLst>
                <p:tags r:id="rId2"/>
              </p:custDataLst>
            </p:nvPr>
          </p:nvSpPr>
          <p:spPr>
            <a:xfrm>
              <a:off x="4207676" y="920398"/>
              <a:ext cx="394970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+mn-ea"/>
                </a:rPr>
                <a:t>仿真波形验证和上板</a:t>
              </a:r>
              <a:endParaRPr kumimoji="0" lang="zh-CN" altLang="id-ID" sz="3200" b="1" i="0" u="none" strike="noStrike" kern="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"/>
              </p:custDataLst>
            </p:nvPr>
          </p:nvSpPr>
          <p:spPr>
            <a:xfrm>
              <a:off x="6128551" y="1643663"/>
              <a:ext cx="99975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0" y="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59180" y="10001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063156"/>
                </a:solidFill>
              </a:rPr>
              <a:t>如何引入机器码进行测试</a:t>
            </a:r>
            <a:endParaRPr lang="zh-CN" altLang="en-US" b="1">
              <a:solidFill>
                <a:srgbClr val="063156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59180" y="144272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通过配置</a:t>
            </a:r>
            <a:r>
              <a:rPr lang="en-US" altLang="zh-CN"/>
              <a:t>COE</a:t>
            </a:r>
            <a:r>
              <a:rPr lang="zh-CN" altLang="en-US"/>
              <a:t>文件，使用</a:t>
            </a:r>
            <a:r>
              <a:rPr lang="en-US" altLang="zh-CN"/>
              <a:t>inst_mem</a:t>
            </a:r>
            <a:r>
              <a:rPr lang="zh-CN" altLang="en-US"/>
              <a:t>可读取该文件的所有配置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175" y="2375535"/>
            <a:ext cx="3619500" cy="35433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223770" y="3115945"/>
            <a:ext cx="60960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inst_mem  inst_mem (</a:t>
            </a:r>
            <a:endParaRPr lang="zh-CN" altLang="en-US"/>
          </a:p>
          <a:p>
            <a:r>
              <a:rPr lang="zh-CN" altLang="en-US"/>
              <a:t>        .clka(~clk),</a:t>
            </a:r>
            <a:endParaRPr lang="zh-CN" altLang="en-US"/>
          </a:p>
          <a:p>
            <a:r>
              <a:rPr lang="zh-CN" altLang="en-US"/>
              <a:t>        .addra(pc),</a:t>
            </a:r>
            <a:endParaRPr lang="zh-CN" altLang="en-US"/>
          </a:p>
          <a:p>
            <a:r>
              <a:rPr lang="zh-CN" altLang="en-US"/>
              <a:t>        .douta(instruction)</a:t>
            </a:r>
            <a:endParaRPr lang="zh-CN" altLang="en-US"/>
          </a:p>
          <a:p>
            <a:r>
              <a:rPr lang="zh-CN" altLang="en-US"/>
              <a:t>    );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749290" y="248920"/>
            <a:ext cx="5563235" cy="6924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时钟周期1:</a:t>
            </a:r>
            <a:endParaRPr lang="zh-CN" altLang="en-US" sz="1600"/>
          </a:p>
          <a:p>
            <a:r>
              <a:rPr lang="zh-CN" altLang="en-US" sz="1600"/>
              <a:t>  PC = 0x00000000</a:t>
            </a:r>
            <a:endParaRPr lang="zh-CN" altLang="en-US" sz="1600"/>
          </a:p>
          <a:p>
            <a:r>
              <a:rPr lang="zh-CN" altLang="en-US" sz="1600"/>
              <a:t>    ↓</a:t>
            </a:r>
            <a:endParaRPr lang="zh-CN" altLang="en-US" sz="1600"/>
          </a:p>
          <a:p>
            <a:r>
              <a:rPr lang="zh-CN" altLang="en-US" sz="1600"/>
              <a:t>  Inst Mem[0] → instruction = 0x2001001e</a:t>
            </a:r>
            <a:endParaRPr lang="zh-CN" altLang="en-US" sz="1600"/>
          </a:p>
          <a:p>
            <a:r>
              <a:rPr lang="zh-CN" altLang="en-US" sz="1600"/>
              <a:t>    ↓</a:t>
            </a:r>
            <a:endParaRPr lang="zh-CN" altLang="en-US" sz="1600"/>
          </a:p>
          <a:p>
            <a:r>
              <a:rPr lang="zh-CN" altLang="en-US" sz="1600"/>
              <a:t>  Controller 解码: addi $1, $0, 0x001e</a:t>
            </a:r>
            <a:endParaRPr lang="zh-CN" altLang="en-US" sz="1600"/>
          </a:p>
          <a:p>
            <a:r>
              <a:rPr lang="zh-CN" altLang="en-US" sz="1600"/>
              <a:t>    ↓</a:t>
            </a:r>
            <a:endParaRPr lang="zh-CN" altLang="en-US" sz="1600"/>
          </a:p>
          <a:p>
            <a:r>
              <a:rPr lang="zh-CN" altLang="en-US" sz="1600"/>
              <a:t>  ALU执行: $0 + 0x001e = 0x001e</a:t>
            </a:r>
            <a:endParaRPr lang="zh-CN" altLang="en-US" sz="1600"/>
          </a:p>
          <a:p>
            <a:r>
              <a:rPr lang="zh-CN" altLang="en-US" sz="1600"/>
              <a:t>    ↓</a:t>
            </a:r>
            <a:endParaRPr lang="zh-CN" altLang="en-US" sz="1600"/>
          </a:p>
          <a:p>
            <a:r>
              <a:rPr lang="zh-CN" altLang="en-US" sz="1600"/>
              <a:t>  写回: $1 = 0x001e</a:t>
            </a:r>
            <a:endParaRPr lang="zh-CN" altLang="en-US" sz="1600"/>
          </a:p>
          <a:p>
            <a:r>
              <a:rPr lang="zh-CN" altLang="en-US" sz="1600"/>
              <a:t>    ↓</a:t>
            </a:r>
            <a:endParaRPr lang="zh-CN" altLang="en-US" sz="1600"/>
          </a:p>
          <a:p>
            <a:r>
              <a:rPr lang="zh-CN" altLang="en-US" sz="1600"/>
              <a:t>  PC = PC + 4 = 4</a:t>
            </a:r>
            <a:endParaRPr lang="zh-CN" altLang="en-US" sz="1600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时钟周期2:</a:t>
            </a:r>
            <a:endParaRPr lang="zh-CN" altLang="en-US"/>
          </a:p>
          <a:p>
            <a:r>
              <a:rPr lang="zh-CN" altLang="en-US">
                <a:sym typeface="+mn-ea"/>
              </a:rPr>
              <a:t>  PC = 0x00000004</a:t>
            </a:r>
            <a:endParaRPr lang="zh-CN" altLang="en-US"/>
          </a:p>
          <a:p>
            <a:r>
              <a:rPr lang="zh-CN" altLang="en-US">
                <a:sym typeface="+mn-ea"/>
              </a:rPr>
              <a:t>    ↓</a:t>
            </a:r>
            <a:endParaRPr lang="zh-CN" altLang="en-US"/>
          </a:p>
          <a:p>
            <a:r>
              <a:rPr lang="zh-CN" altLang="en-US">
                <a:sym typeface="+mn-ea"/>
              </a:rPr>
              <a:t>  Inst Mem[1] → instruction = 0x200a0000</a:t>
            </a:r>
            <a:endParaRPr lang="zh-CN" altLang="en-US"/>
          </a:p>
          <a:p>
            <a:r>
              <a:rPr lang="zh-CN" altLang="en-US">
                <a:sym typeface="+mn-ea"/>
              </a:rPr>
              <a:t>    ↓</a:t>
            </a:r>
            <a:endParaRPr lang="zh-CN" altLang="en-US"/>
          </a:p>
          <a:p>
            <a:r>
              <a:rPr lang="zh-CN" altLang="en-US">
                <a:sym typeface="+mn-ea"/>
              </a:rPr>
              <a:t>  执行 addi $10, $0, 0</a:t>
            </a:r>
            <a:endParaRPr lang="zh-CN" altLang="en-US"/>
          </a:p>
          <a:p>
            <a:r>
              <a:rPr lang="zh-CN" altLang="en-US">
                <a:sym typeface="+mn-ea"/>
              </a:rPr>
              <a:t>    ↓</a:t>
            </a:r>
            <a:endParaRPr lang="zh-CN" altLang="en-US"/>
          </a:p>
          <a:p>
            <a:r>
              <a:rPr lang="zh-CN" altLang="en-US">
                <a:sym typeface="+mn-ea"/>
              </a:rPr>
              <a:t>  PC = 8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... 依此类推 ...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55488" y="4722920"/>
            <a:ext cx="836511" cy="2135080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10800000">
            <a:off x="0" y="0"/>
            <a:ext cx="836511" cy="2135080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>
            <p:custDataLst>
              <p:tags r:id="rId1"/>
            </p:custDataLst>
          </p:nvPr>
        </p:nvGrpSpPr>
        <p:grpSpPr>
          <a:xfrm>
            <a:off x="920565" y="368573"/>
            <a:ext cx="3883660" cy="1491615"/>
            <a:chOff x="4207676" y="920398"/>
            <a:chExt cx="3883660" cy="1491615"/>
          </a:xfrm>
        </p:grpSpPr>
        <p:sp>
          <p:nvSpPr>
            <p:cNvPr id="63" name="文本框1"/>
            <p:cNvSpPr txBox="1"/>
            <p:nvPr>
              <p:custDataLst>
                <p:tags r:id="rId2"/>
              </p:custDataLst>
            </p:nvPr>
          </p:nvSpPr>
          <p:spPr>
            <a:xfrm>
              <a:off x="4207676" y="920398"/>
              <a:ext cx="388366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id-ID" sz="3200" b="1" i="0" u="none" strike="noStrike" kern="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"/>
              </p:custDataLst>
            </p:nvPr>
          </p:nvSpPr>
          <p:spPr>
            <a:xfrm>
              <a:off x="6128551" y="1643663"/>
              <a:ext cx="99975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0" y="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875" y="0"/>
            <a:ext cx="6868160" cy="3455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1875" y="3582035"/>
            <a:ext cx="7849235" cy="29241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55488" y="4722920"/>
            <a:ext cx="836511" cy="2135080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10800000">
            <a:off x="0" y="0"/>
            <a:ext cx="836511" cy="2135080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>
            <p:custDataLst>
              <p:tags r:id="rId1"/>
            </p:custDataLst>
          </p:nvPr>
        </p:nvGrpSpPr>
        <p:grpSpPr>
          <a:xfrm>
            <a:off x="920565" y="368573"/>
            <a:ext cx="4655820" cy="1491615"/>
            <a:chOff x="4207676" y="920398"/>
            <a:chExt cx="4655820" cy="1491615"/>
          </a:xfrm>
        </p:grpSpPr>
        <p:sp>
          <p:nvSpPr>
            <p:cNvPr id="63" name="文本框1"/>
            <p:cNvSpPr txBox="1"/>
            <p:nvPr>
              <p:custDataLst>
                <p:tags r:id="rId2"/>
              </p:custDataLst>
            </p:nvPr>
          </p:nvSpPr>
          <p:spPr>
            <a:xfrm>
              <a:off x="4207676" y="920398"/>
              <a:ext cx="465582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+mn-ea"/>
                </a:rPr>
                <a:t>仿真波形验证和上板</a:t>
              </a:r>
              <a:endParaRPr kumimoji="0" lang="zh-CN" altLang="id-ID" sz="3200" b="1" i="0" u="none" strike="noStrike" kern="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"/>
              </p:custDataLst>
            </p:nvPr>
          </p:nvSpPr>
          <p:spPr>
            <a:xfrm>
              <a:off x="6128551" y="1643663"/>
              <a:ext cx="99975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0" y="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43990" y="10236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063156"/>
                </a:solidFill>
              </a:rPr>
              <a:t>斐波那契数列的输出</a:t>
            </a:r>
            <a:endParaRPr lang="zh-CN" altLang="en-US" b="1">
              <a:solidFill>
                <a:srgbClr val="063156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3990" y="1463675"/>
            <a:ext cx="4855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重点关注</a:t>
            </a:r>
            <a:r>
              <a:rPr lang="en-US" altLang="zh-CN"/>
              <a:t> write_data</a:t>
            </a:r>
            <a:r>
              <a:rPr lang="zh-CN" altLang="en-US"/>
              <a:t>和</a:t>
            </a:r>
            <a:r>
              <a:rPr lang="en-US" altLang="zh-CN"/>
              <a:t>data_addr,write_data</a:t>
            </a:r>
            <a:r>
              <a:rPr lang="zh-CN" altLang="en-US"/>
              <a:t>代表当前斐波那契数，</a:t>
            </a:r>
            <a:r>
              <a:rPr lang="en-US" altLang="zh-CN"/>
              <a:t>data_add</a:t>
            </a:r>
            <a:r>
              <a:rPr lang="zh-CN" altLang="en-US"/>
              <a:t>代表这是第几个斐波那契数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11935" y="24149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每当时钟上升沿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15" y="2812415"/>
            <a:ext cx="2990215" cy="5511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3780" y="2812415"/>
            <a:ext cx="2795905" cy="5651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2405" y="2883535"/>
            <a:ext cx="2984500" cy="4800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9625" y="2843530"/>
            <a:ext cx="2687955" cy="53403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730" y="3806190"/>
            <a:ext cx="2969895" cy="4476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3615" y="3810635"/>
            <a:ext cx="2776220" cy="4387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0825" y="3686175"/>
            <a:ext cx="2967355" cy="5676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68180" y="3681730"/>
            <a:ext cx="2919095" cy="567690"/>
          </a:xfrm>
          <a:prstGeom prst="rect">
            <a:avLst/>
          </a:prstGeom>
        </p:spPr>
      </p:pic>
      <p:graphicFrame>
        <p:nvGraphicFramePr>
          <p:cNvPr id="22" name="表格 21"/>
          <p:cNvGraphicFramePr/>
          <p:nvPr>
            <p:custDataLst>
              <p:tags r:id="rId12"/>
            </p:custDataLst>
          </p:nvPr>
        </p:nvGraphicFramePr>
        <p:xfrm>
          <a:off x="1828800" y="4998085"/>
          <a:ext cx="9138920" cy="1250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365"/>
                <a:gridCol w="1142365"/>
                <a:gridCol w="1142365"/>
                <a:gridCol w="1142365"/>
                <a:gridCol w="1142365"/>
                <a:gridCol w="1142365"/>
                <a:gridCol w="1142365"/>
                <a:gridCol w="1142365"/>
              </a:tblGrid>
              <a:tr h="6254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7</a:t>
                      </a:r>
                      <a:endParaRPr lang="en-US" altLang="zh-CN"/>
                    </a:p>
                  </a:txBody>
                  <a:tcPr/>
                </a:tc>
              </a:tr>
              <a:tr h="6254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21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4064000" y="63677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符合斐波那契数列的规律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55488" y="4722920"/>
            <a:ext cx="836511" cy="2135080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10800000">
            <a:off x="0" y="0"/>
            <a:ext cx="836511" cy="2135080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>
            <p:custDataLst>
              <p:tags r:id="rId1"/>
            </p:custDataLst>
          </p:nvPr>
        </p:nvGrpSpPr>
        <p:grpSpPr>
          <a:xfrm>
            <a:off x="920565" y="368573"/>
            <a:ext cx="4655820" cy="1491615"/>
            <a:chOff x="4207676" y="920398"/>
            <a:chExt cx="4655820" cy="1491615"/>
          </a:xfrm>
        </p:grpSpPr>
        <p:sp>
          <p:nvSpPr>
            <p:cNvPr id="63" name="文本框1"/>
            <p:cNvSpPr txBox="1"/>
            <p:nvPr>
              <p:custDataLst>
                <p:tags r:id="rId2"/>
              </p:custDataLst>
            </p:nvPr>
          </p:nvSpPr>
          <p:spPr>
            <a:xfrm>
              <a:off x="4207676" y="920398"/>
              <a:ext cx="465582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b="1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+mn-ea"/>
                </a:rPr>
                <a:t>仿真波形验证和上板</a:t>
              </a:r>
              <a:endParaRPr kumimoji="0" lang="zh-CN" altLang="id-ID" sz="3200" b="1" i="0" u="none" strike="noStrike" kern="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"/>
              </p:custDataLst>
            </p:nvPr>
          </p:nvSpPr>
          <p:spPr>
            <a:xfrm>
              <a:off x="6128551" y="1643663"/>
              <a:ext cx="99975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0" y="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83030" y="951865"/>
            <a:ext cx="8355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32</a:t>
            </a:r>
            <a:r>
              <a:rPr lang="zh-CN" altLang="en-US"/>
              <a:t>位数拆分为</a:t>
            </a:r>
            <a:r>
              <a:rPr lang="en-US" altLang="zh-CN"/>
              <a:t>4*8</a:t>
            </a:r>
            <a:r>
              <a:rPr lang="zh-CN" altLang="en-US"/>
              <a:t>，每个数码管显示</a:t>
            </a:r>
            <a:r>
              <a:rPr lang="en-US" altLang="zh-CN"/>
              <a:t>4</a:t>
            </a:r>
            <a:r>
              <a:rPr lang="zh-CN" altLang="en-US"/>
              <a:t>位，而通过</a:t>
            </a:r>
            <a:r>
              <a:rPr lang="en-US" altLang="zh-CN"/>
              <a:t>16</a:t>
            </a:r>
            <a:r>
              <a:rPr lang="zh-CN" altLang="en-US"/>
              <a:t>进制表示就只用一位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010" y="1320165"/>
            <a:ext cx="2471420" cy="128778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850" y="1320165"/>
            <a:ext cx="3352165" cy="13042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1085" y="1320165"/>
            <a:ext cx="3291840" cy="13055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10" y="2607945"/>
            <a:ext cx="2553335" cy="101790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4345" y="2599690"/>
            <a:ext cx="2562860" cy="107569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77205" y="2599690"/>
            <a:ext cx="3607435" cy="107759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4640" y="2607945"/>
            <a:ext cx="2811145" cy="105156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480" y="3625850"/>
            <a:ext cx="2640330" cy="9779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14345" y="3677285"/>
            <a:ext cx="3498850" cy="93789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430" y="1320165"/>
            <a:ext cx="2471420" cy="1287780"/>
          </a:xfrm>
          <a:prstGeom prst="rect">
            <a:avLst/>
          </a:prstGeom>
        </p:spPr>
      </p:pic>
      <p:graphicFrame>
        <p:nvGraphicFramePr>
          <p:cNvPr id="30" name="表格 29"/>
          <p:cNvGraphicFramePr/>
          <p:nvPr>
            <p:custDataLst>
              <p:tags r:id="rId13"/>
            </p:custDataLst>
          </p:nvPr>
        </p:nvGraphicFramePr>
        <p:xfrm>
          <a:off x="1828800" y="5214620"/>
          <a:ext cx="8769350" cy="1151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214"/>
                <a:gridCol w="797213"/>
                <a:gridCol w="797214"/>
                <a:gridCol w="797214"/>
                <a:gridCol w="797213"/>
                <a:gridCol w="797214"/>
                <a:gridCol w="797213"/>
                <a:gridCol w="797214"/>
                <a:gridCol w="797214"/>
                <a:gridCol w="797213"/>
                <a:gridCol w="797214"/>
              </a:tblGrid>
              <a:tr h="5759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十进制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21   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55</a:t>
                      </a:r>
                      <a:endParaRPr lang="en-US" altLang="zh-CN"/>
                    </a:p>
                  </a:txBody>
                  <a:tcPr/>
                </a:tc>
              </a:tr>
              <a:tr h="5759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十六进制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37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rot="16200000">
            <a:off x="5028461" y="-305541"/>
            <a:ext cx="2135078" cy="12192000"/>
            <a:chOff x="-1" y="-1"/>
            <a:chExt cx="2952435" cy="6858001"/>
          </a:xfrm>
        </p:grpSpPr>
        <p:sp>
          <p:nvSpPr>
            <p:cNvPr id="7" name="任意多边形: 形状 6"/>
            <p:cNvSpPr/>
            <p:nvPr/>
          </p:nvSpPr>
          <p:spPr>
            <a:xfrm>
              <a:off x="-1" y="0"/>
              <a:ext cx="2952435" cy="6857999"/>
            </a:xfrm>
            <a:custGeom>
              <a:avLst/>
              <a:gdLst>
                <a:gd name="connsiteX0" fmla="*/ 0 w 2530135"/>
                <a:gd name="connsiteY0" fmla="*/ 0 h 6858000"/>
                <a:gd name="connsiteX1" fmla="*/ 854975 w 2530135"/>
                <a:gd name="connsiteY1" fmla="*/ 0 h 6858000"/>
                <a:gd name="connsiteX2" fmla="*/ 2530135 w 2530135"/>
                <a:gd name="connsiteY2" fmla="*/ 6858000 h 6858000"/>
                <a:gd name="connsiteX3" fmla="*/ 0 w 2530135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0135" h="6858000">
                  <a:moveTo>
                    <a:pt x="0" y="0"/>
                  </a:moveTo>
                  <a:lnTo>
                    <a:pt x="854975" y="0"/>
                  </a:lnTo>
                  <a:lnTo>
                    <a:pt x="253013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63156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 rot="10800000" flipH="1">
              <a:off x="0" y="-1"/>
              <a:ext cx="2530135" cy="6858000"/>
            </a:xfrm>
            <a:custGeom>
              <a:avLst/>
              <a:gdLst>
                <a:gd name="connsiteX0" fmla="*/ 0 w 2530135"/>
                <a:gd name="connsiteY0" fmla="*/ 0 h 6858000"/>
                <a:gd name="connsiteX1" fmla="*/ 854975 w 2530135"/>
                <a:gd name="connsiteY1" fmla="*/ 0 h 6858000"/>
                <a:gd name="connsiteX2" fmla="*/ 2530135 w 2530135"/>
                <a:gd name="connsiteY2" fmla="*/ 6858000 h 6858000"/>
                <a:gd name="connsiteX3" fmla="*/ 0 w 2530135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0135" h="6858000">
                  <a:moveTo>
                    <a:pt x="0" y="0"/>
                  </a:moveTo>
                  <a:lnTo>
                    <a:pt x="854975" y="0"/>
                  </a:lnTo>
                  <a:lnTo>
                    <a:pt x="253013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63156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" name="直角三角形 8"/>
            <p:cNvSpPr/>
            <p:nvPr/>
          </p:nvSpPr>
          <p:spPr>
            <a:xfrm>
              <a:off x="0" y="2362200"/>
              <a:ext cx="2105025" cy="44958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rot="10800000" flipH="1">
              <a:off x="0" y="0"/>
              <a:ext cx="2105025" cy="44958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直角三角形 10"/>
            <p:cNvSpPr/>
            <p:nvPr/>
          </p:nvSpPr>
          <p:spPr>
            <a:xfrm>
              <a:off x="0" y="0"/>
              <a:ext cx="2105025" cy="68580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直角三角形 11"/>
            <p:cNvSpPr/>
            <p:nvPr/>
          </p:nvSpPr>
          <p:spPr>
            <a:xfrm rot="10800000" flipH="1">
              <a:off x="0" y="0"/>
              <a:ext cx="2105025" cy="68580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直角三角形 12"/>
            <p:cNvSpPr/>
            <p:nvPr/>
          </p:nvSpPr>
          <p:spPr>
            <a:xfrm>
              <a:off x="-1" y="0"/>
              <a:ext cx="2945454" cy="68580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直角三角形 13"/>
            <p:cNvSpPr/>
            <p:nvPr/>
          </p:nvSpPr>
          <p:spPr>
            <a:xfrm rot="10800000" flipH="1">
              <a:off x="0" y="0"/>
              <a:ext cx="2533650" cy="68580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931203" y="1458188"/>
            <a:ext cx="2631440" cy="2417626"/>
            <a:chOff x="4771405" y="1469356"/>
            <a:chExt cx="2631440" cy="2417626"/>
          </a:xfrm>
        </p:grpSpPr>
        <p:sp>
          <p:nvSpPr>
            <p:cNvPr id="23" name="文本框 22"/>
            <p:cNvSpPr txBox="1"/>
            <p:nvPr/>
          </p:nvSpPr>
          <p:spPr>
            <a:xfrm>
              <a:off x="4771405" y="3057037"/>
              <a:ext cx="263144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cs"/>
                </a:rPr>
                <a:t>项目概述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076508" y="1469356"/>
              <a:ext cx="2002471" cy="1862048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500" b="1" i="0" u="none" strike="noStrike" kern="1200" cap="none" spc="0" normalizeH="0" baseline="0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cs"/>
                </a:rPr>
                <a:t>01</a:t>
              </a:r>
              <a:endPara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0" y="0"/>
            <a:ext cx="3755253" cy="6858000"/>
            <a:chOff x="-1" y="0"/>
            <a:chExt cx="2952435" cy="6858000"/>
          </a:xfrm>
        </p:grpSpPr>
        <p:sp>
          <p:nvSpPr>
            <p:cNvPr id="7" name="任意多边形: 形状 6"/>
            <p:cNvSpPr/>
            <p:nvPr/>
          </p:nvSpPr>
          <p:spPr>
            <a:xfrm>
              <a:off x="-1" y="0"/>
              <a:ext cx="2952435" cy="6857999"/>
            </a:xfrm>
            <a:custGeom>
              <a:avLst/>
              <a:gdLst>
                <a:gd name="connsiteX0" fmla="*/ 0 w 2530135"/>
                <a:gd name="connsiteY0" fmla="*/ 0 h 6858000"/>
                <a:gd name="connsiteX1" fmla="*/ 854975 w 2530135"/>
                <a:gd name="connsiteY1" fmla="*/ 0 h 6858000"/>
                <a:gd name="connsiteX2" fmla="*/ 2530135 w 2530135"/>
                <a:gd name="connsiteY2" fmla="*/ 6858000 h 6858000"/>
                <a:gd name="connsiteX3" fmla="*/ 0 w 2530135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0135" h="6858000">
                  <a:moveTo>
                    <a:pt x="0" y="0"/>
                  </a:moveTo>
                  <a:lnTo>
                    <a:pt x="854975" y="0"/>
                  </a:lnTo>
                  <a:lnTo>
                    <a:pt x="253013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63156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 rot="10800000" flipH="1">
              <a:off x="0" y="0"/>
              <a:ext cx="2530135" cy="6858000"/>
            </a:xfrm>
            <a:custGeom>
              <a:avLst/>
              <a:gdLst>
                <a:gd name="connsiteX0" fmla="*/ 0 w 2530135"/>
                <a:gd name="connsiteY0" fmla="*/ 0 h 6858000"/>
                <a:gd name="connsiteX1" fmla="*/ 854975 w 2530135"/>
                <a:gd name="connsiteY1" fmla="*/ 0 h 6858000"/>
                <a:gd name="connsiteX2" fmla="*/ 2530135 w 2530135"/>
                <a:gd name="connsiteY2" fmla="*/ 6858000 h 6858000"/>
                <a:gd name="connsiteX3" fmla="*/ 0 w 2530135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0135" h="6858000">
                  <a:moveTo>
                    <a:pt x="0" y="0"/>
                  </a:moveTo>
                  <a:lnTo>
                    <a:pt x="854975" y="0"/>
                  </a:lnTo>
                  <a:lnTo>
                    <a:pt x="253013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63156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" name="直角三角形 8"/>
            <p:cNvSpPr/>
            <p:nvPr/>
          </p:nvSpPr>
          <p:spPr>
            <a:xfrm>
              <a:off x="0" y="2362200"/>
              <a:ext cx="2105025" cy="44958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rot="10800000" flipH="1">
              <a:off x="0" y="0"/>
              <a:ext cx="2105025" cy="44958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直角三角形 10"/>
            <p:cNvSpPr/>
            <p:nvPr/>
          </p:nvSpPr>
          <p:spPr>
            <a:xfrm>
              <a:off x="0" y="0"/>
              <a:ext cx="2105025" cy="68580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直角三角形 11"/>
            <p:cNvSpPr/>
            <p:nvPr/>
          </p:nvSpPr>
          <p:spPr>
            <a:xfrm rot="10800000" flipH="1">
              <a:off x="0" y="0"/>
              <a:ext cx="2105025" cy="68580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直角三角形 12"/>
            <p:cNvSpPr/>
            <p:nvPr/>
          </p:nvSpPr>
          <p:spPr>
            <a:xfrm>
              <a:off x="-1" y="0"/>
              <a:ext cx="2945454" cy="68580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直角三角形 13"/>
            <p:cNvSpPr/>
            <p:nvPr/>
          </p:nvSpPr>
          <p:spPr>
            <a:xfrm rot="10800000" flipH="1">
              <a:off x="0" y="0"/>
              <a:ext cx="2533650" cy="68580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8" name="任意多边形: 形状 17"/>
          <p:cNvSpPr/>
          <p:nvPr/>
        </p:nvSpPr>
        <p:spPr>
          <a:xfrm flipH="1">
            <a:off x="11677649" y="0"/>
            <a:ext cx="514350" cy="6858000"/>
          </a:xfrm>
          <a:custGeom>
            <a:avLst/>
            <a:gdLst>
              <a:gd name="connsiteX0" fmla="*/ 0 w 2530135"/>
              <a:gd name="connsiteY0" fmla="*/ 0 h 6858000"/>
              <a:gd name="connsiteX1" fmla="*/ 854975 w 2530135"/>
              <a:gd name="connsiteY1" fmla="*/ 0 h 6858000"/>
              <a:gd name="connsiteX2" fmla="*/ 2530135 w 2530135"/>
              <a:gd name="connsiteY2" fmla="*/ 6858000 h 6858000"/>
              <a:gd name="connsiteX3" fmla="*/ 0 w 2530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0135" h="6858000">
                <a:moveTo>
                  <a:pt x="0" y="0"/>
                </a:moveTo>
                <a:lnTo>
                  <a:pt x="854975" y="0"/>
                </a:lnTo>
                <a:lnTo>
                  <a:pt x="253013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63156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0800000">
            <a:off x="11677650" y="0"/>
            <a:ext cx="514350" cy="6858000"/>
          </a:xfrm>
          <a:custGeom>
            <a:avLst/>
            <a:gdLst>
              <a:gd name="connsiteX0" fmla="*/ 0 w 2530135"/>
              <a:gd name="connsiteY0" fmla="*/ 0 h 6858000"/>
              <a:gd name="connsiteX1" fmla="*/ 854975 w 2530135"/>
              <a:gd name="connsiteY1" fmla="*/ 0 h 6858000"/>
              <a:gd name="connsiteX2" fmla="*/ 2530135 w 2530135"/>
              <a:gd name="connsiteY2" fmla="*/ 6858000 h 6858000"/>
              <a:gd name="connsiteX3" fmla="*/ 0 w 25301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0135" h="6858000">
                <a:moveTo>
                  <a:pt x="0" y="0"/>
                </a:moveTo>
                <a:lnTo>
                  <a:pt x="854975" y="0"/>
                </a:lnTo>
                <a:lnTo>
                  <a:pt x="253013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63156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直角三角形 19"/>
          <p:cNvSpPr/>
          <p:nvPr/>
        </p:nvSpPr>
        <p:spPr>
          <a:xfrm flipH="1">
            <a:off x="10944224" y="2857500"/>
            <a:ext cx="1247775" cy="4000500"/>
          </a:xfrm>
          <a:prstGeom prst="rtTriangle">
            <a:avLst/>
          </a:prstGeom>
          <a:solidFill>
            <a:srgbClr val="063156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6" name="直角三角形 25"/>
          <p:cNvSpPr/>
          <p:nvPr/>
        </p:nvSpPr>
        <p:spPr>
          <a:xfrm flipH="1">
            <a:off x="10624628" y="2956264"/>
            <a:ext cx="1567371" cy="3901736"/>
          </a:xfrm>
          <a:prstGeom prst="rtTriangle">
            <a:avLst/>
          </a:prstGeom>
          <a:solidFill>
            <a:srgbClr val="063156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828925" y="2278380"/>
            <a:ext cx="915924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思源宋体 CN Medium" panose="02020500000000000000" pitchFamily="18" charset="-122"/>
                <a:ea typeface="思源宋体 CN Medium" panose="02020500000000000000" pitchFamily="18" charset="-122"/>
                <a:cs typeface="+mn-cs"/>
              </a:rPr>
              <a:t>感谢老师批评指正</a:t>
            </a:r>
            <a:endParaRPr kumimoji="0" lang="zh-CN" altLang="en-US" sz="8800" b="1" i="0" u="none" strike="noStrike" kern="1200" cap="none" spc="0" normalizeH="0" baseline="0" noProof="0" dirty="0">
              <a:ln>
                <a:noFill/>
              </a:ln>
              <a:solidFill>
                <a:srgbClr val="063156"/>
              </a:solidFill>
              <a:effectLst/>
              <a:uLnTx/>
              <a:uFillTx/>
              <a:latin typeface="思源宋体 CN Medium" panose="02020500000000000000" pitchFamily="18" charset="-122"/>
              <a:ea typeface="思源宋体 CN Medium" panose="02020500000000000000" pitchFamily="18" charset="-122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55488" y="4722920"/>
            <a:ext cx="836511" cy="2135080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10800000">
            <a:off x="0" y="0"/>
            <a:ext cx="836511" cy="2135080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>
            <p:custDataLst>
              <p:tags r:id="rId1"/>
            </p:custDataLst>
          </p:nvPr>
        </p:nvGrpSpPr>
        <p:grpSpPr>
          <a:xfrm>
            <a:off x="544645" y="1662068"/>
            <a:ext cx="2747969" cy="769441"/>
            <a:chOff x="6128551" y="1643663"/>
            <a:chExt cx="2747969" cy="769441"/>
          </a:xfrm>
        </p:grpSpPr>
        <p:sp>
          <p:nvSpPr>
            <p:cNvPr id="63" name="文本框1"/>
            <p:cNvSpPr txBox="1"/>
            <p:nvPr>
              <p:custDataLst>
                <p:tags r:id="rId2"/>
              </p:custDataLst>
            </p:nvPr>
          </p:nvSpPr>
          <p:spPr>
            <a:xfrm>
              <a:off x="7068040" y="1736109"/>
              <a:ext cx="18084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id-ID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设计目标</a:t>
              </a:r>
              <a:endParaRPr kumimoji="0" lang="zh-CN" altLang="id-ID" sz="3200" b="1" i="0" u="none" strike="noStrike" kern="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"/>
              </p:custDataLst>
            </p:nvPr>
          </p:nvSpPr>
          <p:spPr>
            <a:xfrm>
              <a:off x="6128551" y="1643663"/>
              <a:ext cx="99975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等线" panose="02010600030101010101" charset="-122"/>
                  <a:ea typeface="思源黑体 CN Medium" panose="020B0600000000000000" pitchFamily="34" charset="-122"/>
                  <a:cs typeface="+mn-cs"/>
                </a:rPr>
                <a:t>01</a:t>
              </a: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  <p:grpSp>
        <p:nvGrpSpPr>
          <p:cNvPr id="65" name="组合 64"/>
          <p:cNvGrpSpPr/>
          <p:nvPr>
            <p:custDataLst>
              <p:tags r:id="rId4"/>
            </p:custDataLst>
          </p:nvPr>
        </p:nvGrpSpPr>
        <p:grpSpPr>
          <a:xfrm>
            <a:off x="6146615" y="1661850"/>
            <a:ext cx="4917400" cy="769441"/>
            <a:chOff x="6128551" y="1643663"/>
            <a:chExt cx="4917400" cy="769441"/>
          </a:xfrm>
        </p:grpSpPr>
        <p:grpSp>
          <p:nvGrpSpPr>
            <p:cNvPr id="66" name="组合 65"/>
            <p:cNvGrpSpPr/>
            <p:nvPr/>
          </p:nvGrpSpPr>
          <p:grpSpPr>
            <a:xfrm>
              <a:off x="6918708" y="1736109"/>
              <a:ext cx="4127243" cy="649006"/>
              <a:chOff x="4735236" y="2482276"/>
              <a:chExt cx="4127243" cy="649006"/>
            </a:xfrm>
          </p:grpSpPr>
          <p:sp>
            <p:nvSpPr>
              <p:cNvPr id="68" name="文本框1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4944893" y="2482276"/>
                <a:ext cx="1808480" cy="583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63156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开发环境</a:t>
                </a:r>
                <a:endParaRPr kumimoji="0" lang="id-ID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69" name="文本框2"/>
              <p:cNvSpPr/>
              <p:nvPr>
                <p:custDataLst>
                  <p:tags r:id="rId6"/>
                </p:custDataLst>
              </p:nvPr>
            </p:nvSpPr>
            <p:spPr>
              <a:xfrm>
                <a:off x="4735236" y="2786477"/>
                <a:ext cx="4127243" cy="3448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295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等线 Light" panose="02010600030101010101" pitchFamily="2" charset="-122"/>
                  <a:ea typeface="等线 Light" panose="02010600030101010101" pitchFamily="2" charset="-122"/>
                  <a:cs typeface="+mn-cs"/>
                  <a:sym typeface="+mn-lt"/>
                </a:endParaRPr>
              </a:p>
            </p:txBody>
          </p:sp>
        </p:grpSp>
        <p:sp>
          <p:nvSpPr>
            <p:cNvPr id="67" name="文本框 66"/>
            <p:cNvSpPr txBox="1"/>
            <p:nvPr>
              <p:custDataLst>
                <p:tags r:id="rId7"/>
              </p:custDataLst>
            </p:nvPr>
          </p:nvSpPr>
          <p:spPr>
            <a:xfrm>
              <a:off x="6128551" y="1643663"/>
              <a:ext cx="99975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等线" panose="02010600030101010101" charset="-122"/>
                  <a:ea typeface="思源黑体 CN Medium" panose="020B0600000000000000" pitchFamily="34" charset="-122"/>
                  <a:cs typeface="+mn-cs"/>
                </a:rPr>
                <a:t>02</a:t>
              </a:r>
              <a:endPara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0" y="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36295" y="2468880"/>
            <a:ext cx="46913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rgbClr val="063156"/>
                </a:solidFill>
                <a:sym typeface="+mn-ea"/>
              </a:rPr>
              <a:t>自主实现 32 位精简指令集 (RISC) 处理器核心。</a:t>
            </a:r>
            <a:endParaRPr lang="zh-CN" altLang="en-US">
              <a:solidFill>
                <a:srgbClr val="063156"/>
              </a:solidFill>
            </a:endParaRPr>
          </a:p>
          <a:p>
            <a:pPr algn="l"/>
            <a:endParaRPr lang="zh-CN" altLang="en-US">
              <a:solidFill>
                <a:srgbClr val="063156"/>
              </a:solidFill>
            </a:endParaRPr>
          </a:p>
          <a:p>
            <a:pPr algn="l"/>
            <a:r>
              <a:rPr lang="zh-CN" altLang="en-US">
                <a:solidFill>
                  <a:srgbClr val="063156"/>
                </a:solidFill>
                <a:sym typeface="+mn-ea"/>
              </a:rPr>
              <a:t>遵循 MIPS32 指令架构规范。</a:t>
            </a:r>
            <a:endParaRPr lang="zh-CN" altLang="en-US">
              <a:solidFill>
                <a:srgbClr val="063156"/>
              </a:solidFill>
            </a:endParaRPr>
          </a:p>
          <a:p>
            <a:pPr algn="l"/>
            <a:endParaRPr lang="zh-CN" altLang="en-US">
              <a:solidFill>
                <a:srgbClr val="063156"/>
              </a:solidFill>
            </a:endParaRPr>
          </a:p>
          <a:p>
            <a:pPr algn="l"/>
            <a:r>
              <a:rPr lang="zh-CN" altLang="en-US">
                <a:solidFill>
                  <a:srgbClr val="063156"/>
                </a:solidFill>
                <a:sym typeface="+mn-ea"/>
              </a:rPr>
              <a:t>支持 R/I/J 三类核心指令，确保图灵完备性。</a:t>
            </a:r>
            <a:endParaRPr lang="zh-CN" altLang="en-US">
              <a:solidFill>
                <a:srgbClr val="063156"/>
              </a:solidFill>
            </a:endParaRPr>
          </a:p>
          <a:p>
            <a:pPr algn="l"/>
            <a:endParaRPr lang="zh-CN" altLang="en-US">
              <a:solidFill>
                <a:srgbClr val="063156"/>
              </a:solidFill>
            </a:endParaRPr>
          </a:p>
          <a:p>
            <a:pPr algn="l"/>
            <a:r>
              <a:rPr lang="zh-CN" altLang="en-US">
                <a:solidFill>
                  <a:srgbClr val="063156"/>
                </a:solidFill>
                <a:sym typeface="+mn-ea"/>
              </a:rPr>
              <a:t>在 Xilinx FPGA 开发板上成功运行斐波那契数列等测试程序</a:t>
            </a:r>
            <a:endParaRPr lang="zh-CN" altLang="en-US">
              <a:solidFill>
                <a:srgbClr val="063156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67780" y="2468880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63156"/>
                </a:solidFill>
              </a:rPr>
              <a:t>芯片方案： Xilinx Artix-7 (Ego1 开发板)</a:t>
            </a:r>
            <a:endParaRPr lang="zh-CN" altLang="en-US">
              <a:solidFill>
                <a:srgbClr val="063156"/>
              </a:solidFill>
            </a:endParaRPr>
          </a:p>
          <a:p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开发工具： Vivado 2019.1</a:t>
            </a:r>
            <a:endParaRPr lang="zh-CN" altLang="en-US">
              <a:solidFill>
                <a:srgbClr val="063156"/>
              </a:solidFill>
            </a:endParaRPr>
          </a:p>
          <a:p>
            <a:endParaRPr lang="zh-CN" altLang="en-US">
              <a:solidFill>
                <a:srgbClr val="063156"/>
              </a:solidFill>
            </a:endParaRPr>
          </a:p>
          <a:p>
            <a:r>
              <a:rPr lang="zh-CN" altLang="en-US">
                <a:solidFill>
                  <a:srgbClr val="063156"/>
                </a:solidFill>
              </a:rPr>
              <a:t>编程语言： Verilog HDL</a:t>
            </a:r>
            <a:endParaRPr lang="zh-CN" altLang="en-US">
              <a:solidFill>
                <a:srgbClr val="06315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55488" y="4722920"/>
            <a:ext cx="836511" cy="2135080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10800000">
            <a:off x="0" y="0"/>
            <a:ext cx="836511" cy="2135080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>
            <p:custDataLst>
              <p:tags r:id="rId1"/>
            </p:custDataLst>
          </p:nvPr>
        </p:nvGrpSpPr>
        <p:grpSpPr>
          <a:xfrm>
            <a:off x="1192980" y="858158"/>
            <a:ext cx="2920631" cy="1491615"/>
            <a:chOff x="4207676" y="920398"/>
            <a:chExt cx="2920631" cy="1491615"/>
          </a:xfrm>
        </p:grpSpPr>
        <p:sp>
          <p:nvSpPr>
            <p:cNvPr id="63" name="文本框1"/>
            <p:cNvSpPr txBox="1"/>
            <p:nvPr>
              <p:custDataLst>
                <p:tags r:id="rId2"/>
              </p:custDataLst>
            </p:nvPr>
          </p:nvSpPr>
          <p:spPr>
            <a:xfrm>
              <a:off x="4207676" y="920398"/>
              <a:ext cx="247269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id-ID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支持的指令</a:t>
              </a:r>
              <a:endParaRPr kumimoji="0" lang="zh-CN" altLang="id-ID" sz="3200" b="1" i="0" u="none" strike="noStrike" kern="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"/>
              </p:custDataLst>
            </p:nvPr>
          </p:nvSpPr>
          <p:spPr>
            <a:xfrm>
              <a:off x="6128551" y="1643663"/>
              <a:ext cx="99975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0" y="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68095" y="1441450"/>
            <a:ext cx="9218295" cy="47447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>
                <a:solidFill>
                  <a:srgbClr val="063156"/>
                </a:solidFill>
                <a:sym typeface="+mn-ea"/>
              </a:rPr>
              <a:t>本项目实现了 28 条标准 MIPS 指令，覆盖了运算、逻辑、访存及控制流。</a:t>
            </a:r>
            <a:endParaRPr lang="zh-CN" altLang="en-US">
              <a:solidFill>
                <a:srgbClr val="063156"/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rgbClr val="063156"/>
                </a:solidFill>
                <a:sym typeface="+mn-ea"/>
              </a:rPr>
              <a:t>R 型 (16条)： add, sub, and, or, xor, nor, slt, sll, srl, sra, sllv, srlv, srav, jr, jalr, addu, subu 等。</a:t>
            </a:r>
            <a:endParaRPr lang="zh-CN" altLang="en-US">
              <a:solidFill>
                <a:srgbClr val="063156"/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rgbClr val="063156"/>
                </a:solidFill>
                <a:sym typeface="+mn-ea"/>
              </a:rPr>
              <a:t>I 型 (11条)： addi, addiu, andi, ori, xori, lw, sw, beq, bne, slti, sltiu。</a:t>
            </a:r>
            <a:endParaRPr lang="zh-CN" altLang="en-US">
              <a:solidFill>
                <a:srgbClr val="063156"/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rgbClr val="063156"/>
                </a:solidFill>
                <a:sym typeface="+mn-ea"/>
              </a:rPr>
              <a:t>J 型 (2条)： j, jal。</a:t>
            </a:r>
            <a:endParaRPr lang="zh-CN" altLang="en-US">
              <a:solidFill>
                <a:srgbClr val="063156"/>
              </a:solidFill>
              <a:sym typeface="+mn-ea"/>
            </a:endParaRPr>
          </a:p>
          <a:p>
            <a:pPr algn="l"/>
            <a:endParaRPr lang="zh-CN" altLang="en-US">
              <a:solidFill>
                <a:srgbClr val="063156"/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rgbClr val="063156"/>
                </a:solidFill>
                <a:sym typeface="+mn-ea"/>
              </a:rPr>
              <a:t>同时，对于暂时未实现的部分指令预留了接口</a:t>
            </a:r>
            <a:endParaRPr lang="zh-CN" altLang="en-US">
              <a:solidFill>
                <a:srgbClr val="063156"/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rgbClr val="063156"/>
                </a:solidFill>
                <a:sym typeface="+mn-ea"/>
              </a:rPr>
              <a:t>以下指令在代码中存在 case 分支，但逻辑块为空 begin end，可作为后续升级方向：</a:t>
            </a:r>
            <a:endParaRPr lang="zh-CN" altLang="en-US">
              <a:solidFill>
                <a:srgbClr val="063156"/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rgbClr val="063156"/>
                </a:solidFill>
                <a:sym typeface="+mn-ea"/>
              </a:rPr>
              <a:t>跳转类：jr, jalr, jal</a:t>
            </a:r>
            <a:endParaRPr lang="zh-CN" altLang="en-US">
              <a:solidFill>
                <a:srgbClr val="063156"/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rgbClr val="063156"/>
                </a:solidFill>
                <a:sym typeface="+mn-ea"/>
              </a:rPr>
              <a:t>访存类：lb, lh, sb, sh, lui 等</a:t>
            </a:r>
            <a:endParaRPr lang="zh-CN" altLang="en-US">
              <a:solidFill>
                <a:srgbClr val="063156"/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rgbClr val="063156"/>
                </a:solidFill>
                <a:sym typeface="+mn-ea"/>
              </a:rPr>
              <a:t>算术类：mult, div 等乘除法</a:t>
            </a:r>
            <a:endParaRPr lang="zh-CN" altLang="en-US">
              <a:solidFill>
                <a:srgbClr val="063156"/>
              </a:solidFill>
              <a:sym typeface="+mn-ea"/>
            </a:endParaRPr>
          </a:p>
          <a:p>
            <a:pPr algn="l"/>
            <a:r>
              <a:rPr lang="zh-CN" altLang="en-US">
                <a:solidFill>
                  <a:srgbClr val="063156"/>
                </a:solidFill>
                <a:sym typeface="+mn-ea"/>
              </a:rPr>
              <a:t>系统/特殊：syscall, break, mfhi, mflo 等</a:t>
            </a:r>
            <a:endParaRPr lang="zh-CN" altLang="en-US">
              <a:solidFill>
                <a:srgbClr val="063156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rot="16200000">
            <a:off x="5028461" y="-305541"/>
            <a:ext cx="2135078" cy="12192000"/>
            <a:chOff x="-1" y="-1"/>
            <a:chExt cx="2952435" cy="6858001"/>
          </a:xfrm>
        </p:grpSpPr>
        <p:sp>
          <p:nvSpPr>
            <p:cNvPr id="7" name="任意多边形: 形状 6"/>
            <p:cNvSpPr/>
            <p:nvPr/>
          </p:nvSpPr>
          <p:spPr>
            <a:xfrm>
              <a:off x="-1" y="0"/>
              <a:ext cx="2952435" cy="6857999"/>
            </a:xfrm>
            <a:custGeom>
              <a:avLst/>
              <a:gdLst>
                <a:gd name="connsiteX0" fmla="*/ 0 w 2530135"/>
                <a:gd name="connsiteY0" fmla="*/ 0 h 6858000"/>
                <a:gd name="connsiteX1" fmla="*/ 854975 w 2530135"/>
                <a:gd name="connsiteY1" fmla="*/ 0 h 6858000"/>
                <a:gd name="connsiteX2" fmla="*/ 2530135 w 2530135"/>
                <a:gd name="connsiteY2" fmla="*/ 6858000 h 6858000"/>
                <a:gd name="connsiteX3" fmla="*/ 0 w 2530135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0135" h="6858000">
                  <a:moveTo>
                    <a:pt x="0" y="0"/>
                  </a:moveTo>
                  <a:lnTo>
                    <a:pt x="854975" y="0"/>
                  </a:lnTo>
                  <a:lnTo>
                    <a:pt x="253013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63156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 rot="10800000" flipH="1">
              <a:off x="0" y="-1"/>
              <a:ext cx="2530135" cy="6858000"/>
            </a:xfrm>
            <a:custGeom>
              <a:avLst/>
              <a:gdLst>
                <a:gd name="connsiteX0" fmla="*/ 0 w 2530135"/>
                <a:gd name="connsiteY0" fmla="*/ 0 h 6858000"/>
                <a:gd name="connsiteX1" fmla="*/ 854975 w 2530135"/>
                <a:gd name="connsiteY1" fmla="*/ 0 h 6858000"/>
                <a:gd name="connsiteX2" fmla="*/ 2530135 w 2530135"/>
                <a:gd name="connsiteY2" fmla="*/ 6858000 h 6858000"/>
                <a:gd name="connsiteX3" fmla="*/ 0 w 2530135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0135" h="6858000">
                  <a:moveTo>
                    <a:pt x="0" y="0"/>
                  </a:moveTo>
                  <a:lnTo>
                    <a:pt x="854975" y="0"/>
                  </a:lnTo>
                  <a:lnTo>
                    <a:pt x="253013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63156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" name="直角三角形 8"/>
            <p:cNvSpPr/>
            <p:nvPr/>
          </p:nvSpPr>
          <p:spPr>
            <a:xfrm>
              <a:off x="0" y="2362200"/>
              <a:ext cx="2105025" cy="44958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rot="10800000" flipH="1">
              <a:off x="0" y="0"/>
              <a:ext cx="2105025" cy="44958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直角三角形 10"/>
            <p:cNvSpPr/>
            <p:nvPr/>
          </p:nvSpPr>
          <p:spPr>
            <a:xfrm>
              <a:off x="0" y="0"/>
              <a:ext cx="2105025" cy="68580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直角三角形 11"/>
            <p:cNvSpPr/>
            <p:nvPr/>
          </p:nvSpPr>
          <p:spPr>
            <a:xfrm rot="10800000" flipH="1">
              <a:off x="0" y="0"/>
              <a:ext cx="2105025" cy="68580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直角三角形 12"/>
            <p:cNvSpPr/>
            <p:nvPr/>
          </p:nvSpPr>
          <p:spPr>
            <a:xfrm>
              <a:off x="-1" y="0"/>
              <a:ext cx="2945454" cy="68580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直角三角形 13"/>
            <p:cNvSpPr/>
            <p:nvPr/>
          </p:nvSpPr>
          <p:spPr>
            <a:xfrm rot="10800000" flipH="1">
              <a:off x="0" y="0"/>
              <a:ext cx="2533650" cy="68580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319063" y="1458188"/>
            <a:ext cx="3855720" cy="2417626"/>
            <a:chOff x="4159265" y="1469356"/>
            <a:chExt cx="3855720" cy="2417626"/>
          </a:xfrm>
        </p:grpSpPr>
        <p:sp>
          <p:nvSpPr>
            <p:cNvPr id="23" name="文本框 22"/>
            <p:cNvSpPr txBox="1"/>
            <p:nvPr/>
          </p:nvSpPr>
          <p:spPr>
            <a:xfrm>
              <a:off x="4159265" y="3057037"/>
              <a:ext cx="385572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cs"/>
                </a:rPr>
                <a:t>总体结构设计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250339" y="1469356"/>
              <a:ext cx="1654810" cy="186118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500" b="1" i="0" u="none" strike="noStrike" kern="1200" cap="none" spc="0" normalizeH="0" baseline="0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cs"/>
                </a:rPr>
                <a:t>02</a:t>
              </a:r>
              <a:endPara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55488" y="4722920"/>
            <a:ext cx="836511" cy="2135080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10800000">
            <a:off x="0" y="0"/>
            <a:ext cx="836511" cy="2135080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>
            <p:custDataLst>
              <p:tags r:id="rId1"/>
            </p:custDataLst>
          </p:nvPr>
        </p:nvGrpSpPr>
        <p:grpSpPr>
          <a:xfrm>
            <a:off x="920565" y="368573"/>
            <a:ext cx="3449320" cy="1491615"/>
            <a:chOff x="4207676" y="920398"/>
            <a:chExt cx="3449320" cy="1491615"/>
          </a:xfrm>
        </p:grpSpPr>
        <p:sp>
          <p:nvSpPr>
            <p:cNvPr id="63" name="文本框1"/>
            <p:cNvSpPr txBox="1"/>
            <p:nvPr>
              <p:custDataLst>
                <p:tags r:id="rId2"/>
              </p:custDataLst>
            </p:nvPr>
          </p:nvSpPr>
          <p:spPr>
            <a:xfrm>
              <a:off x="4207676" y="920398"/>
              <a:ext cx="344932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id-ID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总体结构设计图</a:t>
              </a:r>
              <a:endParaRPr kumimoji="0" lang="zh-CN" altLang="id-ID" sz="3200" b="1" i="0" u="none" strike="noStrike" kern="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"/>
              </p:custDataLst>
            </p:nvPr>
          </p:nvSpPr>
          <p:spPr>
            <a:xfrm>
              <a:off x="6128551" y="1643663"/>
              <a:ext cx="99975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0" y="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1062"/>
          <a:stretch>
            <a:fillRect/>
          </a:stretch>
        </p:blipFill>
        <p:spPr>
          <a:xfrm>
            <a:off x="1176655" y="951865"/>
            <a:ext cx="10117455" cy="5562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1355488" y="4722920"/>
            <a:ext cx="836511" cy="2135080"/>
            <a:chOff x="10624628" y="2857500"/>
            <a:chExt cx="1567371" cy="4000500"/>
          </a:xfrm>
        </p:grpSpPr>
        <p:sp>
          <p:nvSpPr>
            <p:cNvPr id="20" name="直角三角形 19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6" name="直角三角形 25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8" name="直角三角形 47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49" name="直角三角形 48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 rot="10800000">
            <a:off x="0" y="0"/>
            <a:ext cx="836511" cy="2135080"/>
            <a:chOff x="10624628" y="2857500"/>
            <a:chExt cx="1567371" cy="4000500"/>
          </a:xfrm>
        </p:grpSpPr>
        <p:sp>
          <p:nvSpPr>
            <p:cNvPr id="51" name="直角三角形 50"/>
            <p:cNvSpPr/>
            <p:nvPr/>
          </p:nvSpPr>
          <p:spPr>
            <a:xfrm flipH="1">
              <a:off x="10944224" y="2857500"/>
              <a:ext cx="1247775" cy="4000500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2" name="直角三角形 51"/>
            <p:cNvSpPr/>
            <p:nvPr/>
          </p:nvSpPr>
          <p:spPr>
            <a:xfrm flipH="1">
              <a:off x="10624628" y="2956264"/>
              <a:ext cx="1567371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3" name="直角三角形 52"/>
            <p:cNvSpPr/>
            <p:nvPr/>
          </p:nvSpPr>
          <p:spPr>
            <a:xfrm flipH="1">
              <a:off x="11327906" y="2956264"/>
              <a:ext cx="864093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4" name="直角三角形 53"/>
            <p:cNvSpPr/>
            <p:nvPr/>
          </p:nvSpPr>
          <p:spPr>
            <a:xfrm flipH="1">
              <a:off x="11718523" y="2956264"/>
              <a:ext cx="473476" cy="3901736"/>
            </a:xfrm>
            <a:prstGeom prst="rtTriangle">
              <a:avLst/>
            </a:prstGeom>
            <a:solidFill>
              <a:srgbClr val="063156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60" name="组合 59"/>
          <p:cNvGrpSpPr/>
          <p:nvPr>
            <p:custDataLst>
              <p:tags r:id="rId1"/>
            </p:custDataLst>
          </p:nvPr>
        </p:nvGrpSpPr>
        <p:grpSpPr>
          <a:xfrm>
            <a:off x="920565" y="368573"/>
            <a:ext cx="3449320" cy="1491615"/>
            <a:chOff x="4207676" y="920398"/>
            <a:chExt cx="3449320" cy="1491615"/>
          </a:xfrm>
        </p:grpSpPr>
        <p:sp>
          <p:nvSpPr>
            <p:cNvPr id="63" name="文本框1"/>
            <p:cNvSpPr txBox="1"/>
            <p:nvPr>
              <p:custDataLst>
                <p:tags r:id="rId2"/>
              </p:custDataLst>
            </p:nvPr>
          </p:nvSpPr>
          <p:spPr>
            <a:xfrm>
              <a:off x="4207676" y="920398"/>
              <a:ext cx="344932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id-ID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总体结构设计图</a:t>
              </a:r>
              <a:endParaRPr kumimoji="0" lang="zh-CN" altLang="id-ID" sz="3200" b="1" i="0" u="none" strike="noStrike" kern="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2" name="文本框 61"/>
            <p:cNvSpPr txBox="1"/>
            <p:nvPr>
              <p:custDataLst>
                <p:tags r:id="rId3"/>
              </p:custDataLst>
            </p:nvPr>
          </p:nvSpPr>
          <p:spPr>
            <a:xfrm>
              <a:off x="6128551" y="1643663"/>
              <a:ext cx="99975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等线" panose="02010600030101010101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0" y="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61010" y="951865"/>
            <a:ext cx="5510530" cy="54775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系统宏观层次</a:t>
            </a:r>
            <a:endParaRPr lang="zh-CN" altLang="en-US" sz="1400"/>
          </a:p>
          <a:p>
            <a:r>
              <a:rPr lang="zh-CN" altLang="en-US" sz="1400"/>
              <a:t>系统最顶层（mips.v）通过硬件连线实现了数据在各个子模块间的流动。时钟分频器将开发板提供的 100MHz 高频时钟转换为 CPU 运行所需的低频工作时钟，确保了单周期逻辑在 FPGA 上的稳定性；七段数码管模块则作为调试输出，实时捕获数据存储器的写入动作，直观展示程序运行状态。</a:t>
            </a:r>
            <a:endParaRPr lang="zh-CN" altLang="en-US" sz="1400"/>
          </a:p>
          <a:p>
            <a:r>
              <a:rPr lang="zh-CN" altLang="en-US" sz="1400"/>
              <a:t>CPU 核心数据通路 (Datapath)</a:t>
            </a:r>
            <a:endParaRPr lang="zh-CN" altLang="en-US" sz="1400"/>
          </a:p>
          <a:p>
            <a:r>
              <a:rPr lang="zh-CN" altLang="en-US" sz="1400"/>
              <a:t>CPU 核心内部遵循 MIPS 指令执行的五个逻辑阶段，并在一个时钟周期内并行完成：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>
                <a:solidFill>
                  <a:srgbClr val="FF0000"/>
                </a:solidFill>
              </a:rPr>
              <a:t>第一阶段</a:t>
            </a:r>
            <a:r>
              <a:rPr lang="zh-CN" altLang="en-US" sz="1400"/>
              <a:t>：取指 (IF)</a:t>
            </a:r>
            <a:endParaRPr lang="zh-CN" altLang="en-US" sz="1400"/>
          </a:p>
          <a:p>
            <a:r>
              <a:rPr lang="zh-CN" altLang="en-US" sz="1400"/>
              <a:t>PC 寄存器：存储当前待执行指令的地址。在时钟边沿到来时，根据下一地址逻辑（next_pc）更新当前地址。</a:t>
            </a:r>
            <a:endParaRPr lang="zh-CN" altLang="en-US" sz="1400"/>
          </a:p>
          <a:p>
            <a:r>
              <a:rPr lang="zh-CN" altLang="en-US" sz="1400"/>
              <a:t>指令存储器 (Inst Mem)：以 PC 值为地址，异步读出对应的 32 位机器码。</a:t>
            </a:r>
            <a:endParaRPr lang="zh-CN" altLang="en-US" sz="1400"/>
          </a:p>
          <a:p>
            <a:r>
              <a:rPr lang="zh-CN" altLang="en-US" sz="1400"/>
              <a:t>顺序地址计算 (PC+4)：由专用的加法器（Adder）计算当前 PC 偏移 4 字节后的地址，作为默认的下一条执行地址。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>
                <a:solidFill>
                  <a:srgbClr val="FF0000"/>
                </a:solidFill>
              </a:rPr>
              <a:t>第二阶段</a:t>
            </a:r>
            <a:r>
              <a:rPr lang="zh-CN" altLang="en-US" sz="1400"/>
              <a:t>：译码与控制 (ID)</a:t>
            </a:r>
            <a:endParaRPr lang="zh-CN" altLang="en-US" sz="1400"/>
          </a:p>
          <a:p>
            <a:r>
              <a:rPr lang="zh-CN" altLang="en-US" sz="1400"/>
              <a:t>控制器 (Controller)：系统的“大脑”，接收指令的高 6 位（OpCode）和低 6 位（Funct），通过组合逻辑瞬间产生所有控制信号。</a:t>
            </a:r>
            <a:endParaRPr lang="zh-CN" altLang="en-US" sz="1400"/>
          </a:p>
          <a:p>
            <a:r>
              <a:rPr lang="zh-CN" altLang="en-US" sz="1400"/>
              <a:t>寄存器堆 (Regfile)：提供 32 个通用寄存器，支持双端口读和单端口写。根据指令字段提取源寄存器（Rs、Rt）的数据。</a:t>
            </a:r>
            <a:endParaRPr lang="zh-CN" altLang="en-US" sz="1400"/>
          </a:p>
          <a:p>
            <a:r>
              <a:rPr lang="zh-CN" altLang="en-US" sz="1400"/>
              <a:t>立即数扩展 (SE/UE)：根据控制信号 zero_extern，将指令中的 16 位立即数进行符号扩展或零扩展，以适配 32 位运算需求。</a:t>
            </a:r>
            <a:endParaRPr lang="zh-CN" altLang="en-US" sz="1400"/>
          </a:p>
        </p:txBody>
      </p:sp>
      <p:sp>
        <p:nvSpPr>
          <p:cNvPr id="6" name="文本框 5"/>
          <p:cNvSpPr txBox="1"/>
          <p:nvPr/>
        </p:nvSpPr>
        <p:spPr>
          <a:xfrm>
            <a:off x="6716395" y="951865"/>
            <a:ext cx="5223510" cy="4184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第三阶段</a:t>
            </a:r>
            <a:r>
              <a:rPr lang="zh-CN" altLang="en-US" sz="1400"/>
              <a:t>：执行与运算 (EX)</a:t>
            </a:r>
            <a:endParaRPr lang="zh-CN" altLang="en-US" sz="1400"/>
          </a:p>
          <a:p>
            <a:r>
              <a:rPr lang="zh-CN" altLang="en-US" sz="1400"/>
              <a:t>算术逻辑单元 (ALU)：执行核心计算。其第一个操作数来自寄存器 Rs（或 shamt），第二个操作数由 alusrc 信号决定，从寄存器 Rt 或扩展后的立即数中通过 MUX（二选一选择器）选取。</a:t>
            </a:r>
            <a:endParaRPr lang="zh-CN" altLang="en-US" sz="1400"/>
          </a:p>
          <a:p>
            <a:r>
              <a:rPr lang="zh-CN" altLang="en-US" sz="1400"/>
              <a:t>分支/跳转计算：</a:t>
            </a:r>
            <a:endParaRPr lang="zh-CN" altLang="en-US" sz="1400"/>
          </a:p>
          <a:p>
            <a:r>
              <a:rPr lang="zh-CN" altLang="en-US" sz="1400"/>
              <a:t>通过左移位模块（sl2）处理偏移量。</a:t>
            </a:r>
            <a:endParaRPr lang="zh-CN" altLang="en-US" sz="1400"/>
          </a:p>
          <a:p>
            <a:r>
              <a:rPr lang="zh-CN" altLang="en-US" sz="1400"/>
              <a:t>分支加法器计算 PC+4 与偏移量的和。</a:t>
            </a:r>
            <a:endParaRPr lang="zh-CN" altLang="en-US" sz="1400"/>
          </a:p>
          <a:p>
            <a:r>
              <a:rPr lang="zh-CN" altLang="en-US" sz="1400"/>
              <a:t>跳转逻辑通过拼接指令字段与 PC 高位产生最终跳转目标地址。</a:t>
            </a:r>
            <a:endParaRPr lang="zh-CN" altLang="en-US" sz="1400"/>
          </a:p>
          <a:p>
            <a:endParaRPr lang="zh-CN" altLang="en-US" sz="1400">
              <a:solidFill>
                <a:srgbClr val="FF0000"/>
              </a:solidFill>
            </a:endParaRPr>
          </a:p>
          <a:p>
            <a:r>
              <a:rPr lang="zh-CN" altLang="en-US" sz="1400">
                <a:solidFill>
                  <a:srgbClr val="FF0000"/>
                </a:solidFill>
              </a:rPr>
              <a:t>第四阶段</a:t>
            </a:r>
            <a:r>
              <a:rPr lang="zh-CN" altLang="en-US" sz="1400"/>
              <a:t>：访存 (MEM)</a:t>
            </a:r>
            <a:endParaRPr lang="zh-CN" altLang="en-US" sz="1400"/>
          </a:p>
          <a:p>
            <a:r>
              <a:rPr lang="zh-CN" altLang="en-US" sz="1400"/>
              <a:t>数据存储器 (Data Mem)：ALU 的计算结果作为内存地址。memread 和 memwrite 信号控制对内存的访问。对于 sw 指令，将寄存器 Rt 的值存入内存；对于 lw 指令，从内存读出数据。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>
                <a:solidFill>
                  <a:srgbClr val="FF0000"/>
                </a:solidFill>
              </a:rPr>
              <a:t>第五阶段</a:t>
            </a:r>
            <a:r>
              <a:rPr lang="zh-CN" altLang="en-US" sz="1400"/>
              <a:t>：写回 (WB)</a:t>
            </a:r>
            <a:endParaRPr lang="zh-CN" altLang="en-US" sz="1400"/>
          </a:p>
          <a:p>
            <a:r>
              <a:rPr lang="zh-CN" altLang="en-US" sz="1400"/>
              <a:t>写回数据选择：由 memtoreg 信号控制的 MUX 决定：最终写回寄存器的是 ALU 的运算结果（R 型/立即数指令）还是来自内存的读取结果（lw 指令）。</a:t>
            </a:r>
            <a:endParaRPr lang="zh-CN" altLang="en-US" sz="1400"/>
          </a:p>
          <a:p>
            <a:r>
              <a:rPr lang="zh-CN" altLang="en-US" sz="1400"/>
              <a:t>写回地址选择：由 regdest 信号决定写入地址是 Rt 还是 Rd。</a:t>
            </a:r>
            <a:endParaRPr lang="zh-CN" altLang="en-US"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 rot="16200000">
            <a:off x="5028461" y="-305541"/>
            <a:ext cx="2135078" cy="12192000"/>
            <a:chOff x="-1" y="-1"/>
            <a:chExt cx="2952435" cy="6858001"/>
          </a:xfrm>
        </p:grpSpPr>
        <p:sp>
          <p:nvSpPr>
            <p:cNvPr id="7" name="任意多边形: 形状 6"/>
            <p:cNvSpPr/>
            <p:nvPr/>
          </p:nvSpPr>
          <p:spPr>
            <a:xfrm>
              <a:off x="-1" y="0"/>
              <a:ext cx="2952435" cy="6857999"/>
            </a:xfrm>
            <a:custGeom>
              <a:avLst/>
              <a:gdLst>
                <a:gd name="connsiteX0" fmla="*/ 0 w 2530135"/>
                <a:gd name="connsiteY0" fmla="*/ 0 h 6858000"/>
                <a:gd name="connsiteX1" fmla="*/ 854975 w 2530135"/>
                <a:gd name="connsiteY1" fmla="*/ 0 h 6858000"/>
                <a:gd name="connsiteX2" fmla="*/ 2530135 w 2530135"/>
                <a:gd name="connsiteY2" fmla="*/ 6858000 h 6858000"/>
                <a:gd name="connsiteX3" fmla="*/ 0 w 2530135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0135" h="6858000">
                  <a:moveTo>
                    <a:pt x="0" y="0"/>
                  </a:moveTo>
                  <a:lnTo>
                    <a:pt x="854975" y="0"/>
                  </a:lnTo>
                  <a:lnTo>
                    <a:pt x="253013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63156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8" name="任意多边形: 形状 7"/>
            <p:cNvSpPr/>
            <p:nvPr/>
          </p:nvSpPr>
          <p:spPr>
            <a:xfrm rot="10800000" flipH="1">
              <a:off x="0" y="-1"/>
              <a:ext cx="2530135" cy="6858000"/>
            </a:xfrm>
            <a:custGeom>
              <a:avLst/>
              <a:gdLst>
                <a:gd name="connsiteX0" fmla="*/ 0 w 2530135"/>
                <a:gd name="connsiteY0" fmla="*/ 0 h 6858000"/>
                <a:gd name="connsiteX1" fmla="*/ 854975 w 2530135"/>
                <a:gd name="connsiteY1" fmla="*/ 0 h 6858000"/>
                <a:gd name="connsiteX2" fmla="*/ 2530135 w 2530135"/>
                <a:gd name="connsiteY2" fmla="*/ 6858000 h 6858000"/>
                <a:gd name="connsiteX3" fmla="*/ 0 w 2530135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0135" h="6858000">
                  <a:moveTo>
                    <a:pt x="0" y="0"/>
                  </a:moveTo>
                  <a:lnTo>
                    <a:pt x="854975" y="0"/>
                  </a:lnTo>
                  <a:lnTo>
                    <a:pt x="2530135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63156">
                <a:alpha val="4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9" name="直角三角形 8"/>
            <p:cNvSpPr/>
            <p:nvPr/>
          </p:nvSpPr>
          <p:spPr>
            <a:xfrm>
              <a:off x="0" y="2362200"/>
              <a:ext cx="2105025" cy="44958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0" name="直角三角形 9"/>
            <p:cNvSpPr/>
            <p:nvPr/>
          </p:nvSpPr>
          <p:spPr>
            <a:xfrm rot="10800000" flipH="1">
              <a:off x="0" y="0"/>
              <a:ext cx="2105025" cy="44958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直角三角形 10"/>
            <p:cNvSpPr/>
            <p:nvPr/>
          </p:nvSpPr>
          <p:spPr>
            <a:xfrm>
              <a:off x="0" y="0"/>
              <a:ext cx="2105025" cy="68580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" name="直角三角形 11"/>
            <p:cNvSpPr/>
            <p:nvPr/>
          </p:nvSpPr>
          <p:spPr>
            <a:xfrm rot="10800000" flipH="1">
              <a:off x="0" y="0"/>
              <a:ext cx="2105025" cy="68580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" name="直角三角形 12"/>
            <p:cNvSpPr/>
            <p:nvPr/>
          </p:nvSpPr>
          <p:spPr>
            <a:xfrm>
              <a:off x="-1" y="0"/>
              <a:ext cx="2945454" cy="68580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4" name="直角三角形 13"/>
            <p:cNvSpPr/>
            <p:nvPr/>
          </p:nvSpPr>
          <p:spPr>
            <a:xfrm rot="10800000" flipH="1">
              <a:off x="0" y="0"/>
              <a:ext cx="2533650" cy="6858000"/>
            </a:xfrm>
            <a:prstGeom prst="rtTriangle">
              <a:avLst/>
            </a:prstGeom>
            <a:solidFill>
              <a:srgbClr val="062F54">
                <a:alpha val="3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012993" y="1458188"/>
            <a:ext cx="4467860" cy="2417626"/>
            <a:chOff x="3853195" y="1469356"/>
            <a:chExt cx="4467860" cy="2417626"/>
          </a:xfrm>
        </p:grpSpPr>
        <p:sp>
          <p:nvSpPr>
            <p:cNvPr id="23" name="文本框 22"/>
            <p:cNvSpPr txBox="1"/>
            <p:nvPr/>
          </p:nvSpPr>
          <p:spPr>
            <a:xfrm>
              <a:off x="3853195" y="3057037"/>
              <a:ext cx="446786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cs"/>
                </a:rPr>
                <a:t>模块列表与功能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250339" y="1469356"/>
              <a:ext cx="1654810" cy="1861185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500" b="1" i="0" u="none" strike="noStrike" kern="1200" cap="none" spc="0" normalizeH="0" baseline="0" noProof="0" dirty="0">
                  <a:ln>
                    <a:noFill/>
                  </a:ln>
                  <a:solidFill>
                    <a:srgbClr val="063156"/>
                  </a:solidFill>
                  <a:effectLst/>
                  <a:uLnTx/>
                  <a:uFillTx/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cs"/>
                </a:rPr>
                <a:t>03</a:t>
              </a:r>
              <a:endParaRPr kumimoji="0" lang="zh-CN" alt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063156"/>
                </a:solidFill>
                <a:effectLst/>
                <a:uLnTx/>
                <a:uFillTx/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53.43440944881894,&quot;left&quot;:513.2508661417321,&quot;top&quot;:40.87362204724409,&quot;width&quot;:375.6044881889766}"/>
</p:tagLst>
</file>

<file path=ppt/tags/tag10.xml><?xml version="1.0" encoding="utf-8"?>
<p:tagLst xmlns:p="http://schemas.openxmlformats.org/presentationml/2006/main">
  <p:tag name="KSO_WM_DIAGRAM_VIRTUALLY_FRAME" val="{&quot;height&quot;:453.43440944881894,&quot;left&quot;:513.2508661417321,&quot;top&quot;:40.87362204724409,&quot;width&quot;:375.6044881889766}"/>
</p:tagLst>
</file>

<file path=ppt/tags/tag11.xml><?xml version="1.0" encoding="utf-8"?>
<p:tagLst xmlns:p="http://schemas.openxmlformats.org/presentationml/2006/main">
  <p:tag name="KSO_WM_DIAGRAM_VIRTUALLY_FRAME" val="{&quot;height&quot;:453.43440944881894,&quot;left&quot;:513.2508661417321,&quot;top&quot;:40.87362204724409,&quot;width&quot;:375.6044881889766}"/>
</p:tagLst>
</file>

<file path=ppt/tags/tag12.xml><?xml version="1.0" encoding="utf-8"?>
<p:tagLst xmlns:p="http://schemas.openxmlformats.org/presentationml/2006/main">
  <p:tag name="KSO_WM_DIAGRAM_VIRTUALLY_FRAME" val="{&quot;height&quot;:453.43440944881894,&quot;left&quot;:513.2508661417321,&quot;top&quot;:40.87362204724409,&quot;width&quot;:375.6044881889766}"/>
</p:tagLst>
</file>

<file path=ppt/tags/tag13.xml><?xml version="1.0" encoding="utf-8"?>
<p:tagLst xmlns:p="http://schemas.openxmlformats.org/presentationml/2006/main">
  <p:tag name="KSO_WM_DIAGRAM_VIRTUALLY_FRAME" val="{&quot;height&quot;:453.43440944881894,&quot;left&quot;:513.2508661417321,&quot;top&quot;:40.87362204724409,&quot;width&quot;:375.6044881889766}"/>
</p:tagLst>
</file>

<file path=ppt/tags/tag14.xml><?xml version="1.0" encoding="utf-8"?>
<p:tagLst xmlns:p="http://schemas.openxmlformats.org/presentationml/2006/main">
  <p:tag name="KSO_WM_DIAGRAM_VIRTUALLY_FRAME" val="{&quot;height&quot;:453.43440944881894,&quot;left&quot;:513.2508661417321,&quot;top&quot;:40.87362204724409,&quot;width&quot;:375.6044881889766}"/>
</p:tagLst>
</file>

<file path=ppt/tags/tag15.xml><?xml version="1.0" encoding="utf-8"?>
<p:tagLst xmlns:p="http://schemas.openxmlformats.org/presentationml/2006/main">
  <p:tag name="KSO_WM_DIAGRAM_VIRTUALLY_FRAME" val="{&quot;height&quot;:453.43440944881894,&quot;left&quot;:513.2508661417321,&quot;top&quot;:40.87362204724409,&quot;width&quot;:375.6044881889766}"/>
</p:tagLst>
</file>

<file path=ppt/tags/tag16.xml><?xml version="1.0" encoding="utf-8"?>
<p:tagLst xmlns:p="http://schemas.openxmlformats.org/presentationml/2006/main">
  <p:tag name="KSO_WM_DIAGRAM_VIRTUALLY_FRAME" val="{&quot;height&quot;:307.9411811023622,&quot;left&quot;:42.88543307086602,&quot;top&quot;:130.85433070866142,&quot;width&quot;:833.8968503937007}"/>
</p:tagLst>
</file>

<file path=ppt/tags/tag17.xml><?xml version="1.0" encoding="utf-8"?>
<p:tagLst xmlns:p="http://schemas.openxmlformats.org/presentationml/2006/main">
  <p:tag name="KSO_WM_DIAGRAM_VIRTUALLY_FRAME" val="{&quot;height&quot;:307.9411811023622,&quot;left&quot;:42.88543307086602,&quot;top&quot;:130.85433070866142,&quot;width&quot;:833.8968503937007}"/>
</p:tagLst>
</file>

<file path=ppt/tags/tag18.xml><?xml version="1.0" encoding="utf-8"?>
<p:tagLst xmlns:p="http://schemas.openxmlformats.org/presentationml/2006/main">
  <p:tag name="KSO_WM_DIAGRAM_VIRTUALLY_FRAME" val="{&quot;height&quot;:307.9411811023622,&quot;left&quot;:42.88543307086602,&quot;top&quot;:130.85433070866142,&quot;width&quot;:833.8968503937007}"/>
</p:tagLst>
</file>

<file path=ppt/tags/tag19.xml><?xml version="1.0" encoding="utf-8"?>
<p:tagLst xmlns:p="http://schemas.openxmlformats.org/presentationml/2006/main">
  <p:tag name="KSO_WM_DIAGRAM_VIRTUALLY_FRAME" val="{&quot;height&quot;:307.9411811023622,&quot;left&quot;:42.88543307086602,&quot;top&quot;:130.85433070866142,&quot;width&quot;:833.8968503937007}"/>
</p:tagLst>
</file>

<file path=ppt/tags/tag2.xml><?xml version="1.0" encoding="utf-8"?>
<p:tagLst xmlns:p="http://schemas.openxmlformats.org/presentationml/2006/main">
  <p:tag name="KSO_WM_DIAGRAM_VIRTUALLY_FRAME" val="{&quot;height&quot;:453.43440944881894,&quot;left&quot;:513.2508661417321,&quot;top&quot;:40.87362204724409,&quot;width&quot;:375.6044881889766}"/>
</p:tagLst>
</file>

<file path=ppt/tags/tag20.xml><?xml version="1.0" encoding="utf-8"?>
<p:tagLst xmlns:p="http://schemas.openxmlformats.org/presentationml/2006/main">
  <p:tag name="KSO_WM_DIAGRAM_VIRTUALLY_FRAME" val="{&quot;height&quot;:307.9411811023622,&quot;left&quot;:42.88543307086602,&quot;top&quot;:130.85433070866142,&quot;width&quot;:833.8968503937007}"/>
</p:tagLst>
</file>

<file path=ppt/tags/tag21.xml><?xml version="1.0" encoding="utf-8"?>
<p:tagLst xmlns:p="http://schemas.openxmlformats.org/presentationml/2006/main">
  <p:tag name="KSO_WM_DIAGRAM_VIRTUALLY_FRAME" val="{&quot;height&quot;:307.9411811023622,&quot;left&quot;:42.88543307086602,&quot;top&quot;:130.85433070866142,&quot;width&quot;:833.8968503937007}"/>
</p:tagLst>
</file>

<file path=ppt/tags/tag22.xml><?xml version="1.0" encoding="utf-8"?>
<p:tagLst xmlns:p="http://schemas.openxmlformats.org/presentationml/2006/main">
  <p:tag name="KSO_WM_DIAGRAM_VIRTUALLY_FRAME" val="{&quot;height&quot;:307.9411811023622,&quot;left&quot;:42.88543307086602,&quot;top&quot;:130.85433070866142,&quot;width&quot;:833.8968503937007}"/>
</p:tagLst>
</file>

<file path=ppt/tags/tag23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24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25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26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27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28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29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3.xml><?xml version="1.0" encoding="utf-8"?>
<p:tagLst xmlns:p="http://schemas.openxmlformats.org/presentationml/2006/main">
  <p:tag name="KSO_WM_DIAGRAM_VIRTUALLY_FRAME" val="{&quot;height&quot;:453.43440944881894,&quot;left&quot;:513.2508661417321,&quot;top&quot;:40.87362204724409,&quot;width&quot;:375.6044881889766}"/>
</p:tagLst>
</file>

<file path=ppt/tags/tag30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31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32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33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34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35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36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37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38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39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4.xml><?xml version="1.0" encoding="utf-8"?>
<p:tagLst xmlns:p="http://schemas.openxmlformats.org/presentationml/2006/main">
  <p:tag name="KSO_WM_DIAGRAM_VIRTUALLY_FRAME" val="{&quot;height&quot;:453.43440944881894,&quot;left&quot;:513.2508661417321,&quot;top&quot;:40.87362204724409,&quot;width&quot;:375.6044881889766}"/>
</p:tagLst>
</file>

<file path=ppt/tags/tag40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41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42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43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44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45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46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47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48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49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5.xml><?xml version="1.0" encoding="utf-8"?>
<p:tagLst xmlns:p="http://schemas.openxmlformats.org/presentationml/2006/main">
  <p:tag name="KSO_WM_DIAGRAM_VIRTUALLY_FRAME" val="{&quot;height&quot;:453.43440944881894,&quot;left&quot;:513.2508661417321,&quot;top&quot;:40.87362204724409,&quot;width&quot;:375.6044881889766}"/>
</p:tagLst>
</file>

<file path=ppt/tags/tag50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51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52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53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54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55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56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57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58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59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6.xml><?xml version="1.0" encoding="utf-8"?>
<p:tagLst xmlns:p="http://schemas.openxmlformats.org/presentationml/2006/main">
  <p:tag name="KSO_WM_DIAGRAM_VIRTUALLY_FRAME" val="{&quot;height&quot;:453.43440944881894,&quot;left&quot;:513.2508661417321,&quot;top&quot;:40.87362204724409,&quot;width&quot;:375.6044881889766}"/>
</p:tagLst>
</file>

<file path=ppt/tags/tag60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61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62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63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64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65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66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67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68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69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7.xml><?xml version="1.0" encoding="utf-8"?>
<p:tagLst xmlns:p="http://schemas.openxmlformats.org/presentationml/2006/main">
  <p:tag name="KSO_WM_DIAGRAM_VIRTUALLY_FRAME" val="{&quot;height&quot;:453.43440944881894,&quot;left&quot;:513.2508661417321,&quot;top&quot;:40.87362204724409,&quot;width&quot;:375.6044881889766}"/>
</p:tagLst>
</file>

<file path=ppt/tags/tag70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71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72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73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74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75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76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77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78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79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8.xml><?xml version="1.0" encoding="utf-8"?>
<p:tagLst xmlns:p="http://schemas.openxmlformats.org/presentationml/2006/main">
  <p:tag name="KSO_WM_DIAGRAM_VIRTUALLY_FRAME" val="{&quot;height&quot;:453.43440944881894,&quot;left&quot;:513.2508661417321,&quot;top&quot;:40.87362204724409,&quot;width&quot;:375.6044881889766}"/>
</p:tagLst>
</file>

<file path=ppt/tags/tag80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81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82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83.xml><?xml version="1.0" encoding="utf-8"?>
<p:tagLst xmlns:p="http://schemas.openxmlformats.org/presentationml/2006/main">
  <p:tag name="TABLE_ENDDRAG_ORIGIN_RECT" val="719*98"/>
  <p:tag name="TABLE_ENDDRAG_RECT" val="144*393*719*98"/>
</p:tagLst>
</file>

<file path=ppt/tags/tag84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85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86.xml><?xml version="1.0" encoding="utf-8"?>
<p:tagLst xmlns:p="http://schemas.openxmlformats.org/presentationml/2006/main">
  <p:tag name="KSO_WM_DIAGRAM_VIRTUALLY_FRAME" val="{&quot;height&quot;:307.94118110236224,&quot;left&quot;:245.18543307086603,&quot;top&quot;:124.50433070866139,&quot;width&quot;:833.8968503937007}"/>
</p:tagLst>
</file>

<file path=ppt/tags/tag87.xml><?xml version="1.0" encoding="utf-8"?>
<p:tagLst xmlns:p="http://schemas.openxmlformats.org/presentationml/2006/main">
  <p:tag name="TABLE_ENDDRAG_ORIGIN_RECT" val="690*90"/>
  <p:tag name="TABLE_ENDDRAG_RECT" val="144*240*690*90"/>
</p:tagLst>
</file>

<file path=ppt/tags/tag88.xml><?xml version="1.0" encoding="utf-8"?>
<p:tagLst xmlns:p="http://schemas.openxmlformats.org/presentationml/2006/main">
  <p:tag name="commondata" val="eyJjb3VudCI6MTEsImhkaWQiOiI0ZTlhOTY1ZTc5NGE1NTRiNmU1YTQ4MTEyNjhjMzQxOCIsInVzZXJDb3VudCI6MTF9"/>
</p:tagLst>
</file>

<file path=ppt/tags/tag9.xml><?xml version="1.0" encoding="utf-8"?>
<p:tagLst xmlns:p="http://schemas.openxmlformats.org/presentationml/2006/main">
  <p:tag name="KSO_WM_DIAGRAM_VIRTUALLY_FRAME" val="{&quot;height&quot;:453.43440944881894,&quot;left&quot;:513.2508661417321,&quot;top&quot;:40.87362204724409,&quot;width&quot;:375.6044881889766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12051</Words>
  <Application>WPS 演示</Application>
  <PresentationFormat>宽屏</PresentationFormat>
  <Paragraphs>744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4" baseType="lpstr">
      <vt:lpstr>Arial</vt:lpstr>
      <vt:lpstr>宋体</vt:lpstr>
      <vt:lpstr>Wingdings</vt:lpstr>
      <vt:lpstr>等线</vt:lpstr>
      <vt:lpstr>思源宋体 CN Medium</vt:lpstr>
      <vt:lpstr>华文中宋</vt:lpstr>
      <vt:lpstr>Calibri</vt:lpstr>
      <vt:lpstr>思源黑体 CN Medium</vt:lpstr>
      <vt:lpstr>黑体</vt:lpstr>
      <vt:lpstr>等线 Light</vt:lpstr>
      <vt:lpstr>微软雅黑</vt:lpstr>
      <vt:lpstr>Arial Unicode MS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静</dc:creator>
  <cp:lastModifiedBy>马瑞</cp:lastModifiedBy>
  <cp:revision>19</cp:revision>
  <dcterms:created xsi:type="dcterms:W3CDTF">2021-02-04T13:08:00Z</dcterms:created>
  <dcterms:modified xsi:type="dcterms:W3CDTF">2026-01-08T03:43:17Z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KSOTemplateUUID">
    <vt:lpwstr>v1.0_mb_YeDlFfJkTg+LX5wsUi+Cdw==</vt:lpwstr>
  </property>
  <property fmtid="{D5CDD505-2E9C-101B-9397-08002B2CF9AE}" pid="4" name="ICV">
    <vt:lpwstr>26D934C9D2AB48CB836A3D22C5AD63A9_11</vt:lpwstr>
  </property>
</Properties>
</file>